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embeddings/Microsoft_Equation1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embeddings/Microsoft_Equation2.bin" ContentType="application/vnd.openxmlformats-officedocument.oleObject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9.xml" ContentType="application/vnd.openxmlformats-officedocument.presentationml.notesSlide+xml"/>
  <Override PartName="/ppt/embeddings/oleObject15.bin" ContentType="application/vnd.openxmlformats-officedocument.oleObject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4" r:id="rId4"/>
    <p:sldId id="299" r:id="rId5"/>
    <p:sldId id="290" r:id="rId6"/>
    <p:sldId id="291" r:id="rId7"/>
    <p:sldId id="274" r:id="rId8"/>
    <p:sldId id="277" r:id="rId9"/>
    <p:sldId id="279" r:id="rId10"/>
    <p:sldId id="300" r:id="rId11"/>
    <p:sldId id="280" r:id="rId12"/>
    <p:sldId id="262" r:id="rId13"/>
    <p:sldId id="263" r:id="rId14"/>
    <p:sldId id="264" r:id="rId15"/>
    <p:sldId id="301" r:id="rId16"/>
    <p:sldId id="293" r:id="rId17"/>
    <p:sldId id="294" r:id="rId18"/>
    <p:sldId id="266" r:id="rId19"/>
    <p:sldId id="297" r:id="rId20"/>
    <p:sldId id="282" r:id="rId21"/>
    <p:sldId id="302" r:id="rId22"/>
    <p:sldId id="283" r:id="rId23"/>
    <p:sldId id="269" r:id="rId24"/>
    <p:sldId id="296" r:id="rId25"/>
    <p:sldId id="270" r:id="rId26"/>
    <p:sldId id="268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6B9B8"/>
    <a:srgbClr val="FF8000"/>
    <a:srgbClr val="FF0000"/>
    <a:srgbClr val="FF6666"/>
    <a:srgbClr val="FF5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5" autoAdjust="0"/>
    <p:restoredTop sz="68401" autoAdjust="0"/>
  </p:normalViewPr>
  <p:slideViewPr>
    <p:cSldViewPr snapToGrid="0" snapToObjects="1">
      <p:cViewPr>
        <p:scale>
          <a:sx n="95" d="100"/>
          <a:sy n="95" d="100"/>
        </p:scale>
        <p:origin x="-1288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675663835205"/>
          <c:y val="0.0553686103625449"/>
          <c:w val="0.585453989479781"/>
          <c:h val="0.817438241657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1.49614210100213E-16"/>
                  <c:y val="-0.007021606090109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>
                    <a:latin typeface="Avenir Medium"/>
                    <a:cs typeface="Avenir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Fast processor</c:v>
                </c:pt>
                <c:pt idx="1">
                  <c:v>Well known brand</c:v>
                </c:pt>
                <c:pt idx="2">
                  <c:v>Long lasting batteries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0.68</c:v>
                </c:pt>
                <c:pt idx="2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-2118394856"/>
        <c:axId val="-1963210280"/>
      </c:barChart>
      <c:catAx>
        <c:axId val="-211839485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Avenir Medium"/>
                <a:cs typeface="Avenir Medium"/>
              </a:defRPr>
            </a:pPr>
            <a:endParaRPr lang="en-US"/>
          </a:p>
        </c:txPr>
        <c:crossAx val="-1963210280"/>
        <c:crosses val="autoZero"/>
        <c:auto val="1"/>
        <c:lblAlgn val="ctr"/>
        <c:lblOffset val="100"/>
        <c:noMultiLvlLbl val="0"/>
      </c:catAx>
      <c:valAx>
        <c:axId val="-1963210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83948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60399643642448"/>
          <c:y val="0.0"/>
          <c:w val="0.32817680171564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</c:v>
                </c:pt>
              </c:strCache>
            </c:strRef>
          </c:tx>
          <c:spPr>
            <a:effectLst/>
          </c:spPr>
          <c:explosion val="8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effectLst/>
            </c:spPr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effectLst/>
            </c:spPr>
          </c:dPt>
          <c:dPt>
            <c:idx val="3"/>
            <c:bubble3D val="0"/>
            <c:spPr>
              <a:solidFill>
                <a:srgbClr val="95B3D7"/>
              </a:solidFill>
              <a:effectLst/>
            </c:spPr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/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effectLst/>
            </c:spPr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effectLst/>
            </c:spPr>
          </c:dPt>
          <c:dLbls>
            <c:dLbl>
              <c:idx val="0"/>
              <c:layout>
                <c:manualLayout>
                  <c:x val="0.0501467136874369"/>
                  <c:y val="0.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0626833921092961"/>
                  <c:y val="0.007245392661252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Century Gothic"/>
                    <a:cs typeface="Century Gothic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Maintenance energy during screen-off</c:v>
                </c:pt>
                <c:pt idx="1">
                  <c:v>Background apps and services during screen-off</c:v>
                </c:pt>
                <c:pt idx="2">
                  <c:v>CPU idle during screen-off</c:v>
                </c:pt>
                <c:pt idx="3">
                  <c:v>Screen-on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17.0</c:v>
                </c:pt>
                <c:pt idx="1">
                  <c:v>22.9</c:v>
                </c:pt>
                <c:pt idx="2">
                  <c:v>6.0</c:v>
                </c:pt>
                <c:pt idx="3">
                  <c:v>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5885316981686"/>
          <c:y val="0.0"/>
          <c:w val="0.483215727626628"/>
          <c:h val="1.0"/>
        </c:manualLayout>
      </c:layout>
      <c:overlay val="0"/>
      <c:txPr>
        <a:bodyPr/>
        <a:lstStyle/>
        <a:p>
          <a:pPr>
            <a:defRPr sz="2000">
              <a:latin typeface="+mn-lt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60399643642448"/>
          <c:y val="0.0"/>
          <c:w val="0.32817680171564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</c:v>
                </c:pt>
              </c:strCache>
            </c:strRef>
          </c:tx>
          <c:spPr>
            <a:effectLst/>
          </c:spPr>
          <c:explosion val="8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effectLst/>
            </c:spPr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effectLst/>
            </c:spPr>
          </c:dPt>
          <c:dPt>
            <c:idx val="3"/>
            <c:bubble3D val="0"/>
            <c:spPr>
              <a:solidFill>
                <a:srgbClr val="95B3D7"/>
              </a:solidFill>
              <a:effectLst/>
            </c:spPr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/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effectLst/>
            </c:spPr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effectLst/>
            </c:spPr>
          </c:dPt>
          <c:dLbls>
            <c:dLbl>
              <c:idx val="0"/>
              <c:layout>
                <c:manualLayout>
                  <c:x val="0.0501467136874369"/>
                  <c:y val="0.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0626833921092961"/>
                  <c:y val="0.007245392661252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Century Gothic"/>
                    <a:cs typeface="Century Gothic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Maintenance energy during screen-off</c:v>
                </c:pt>
                <c:pt idx="1">
                  <c:v>Background apps and services during screen-off</c:v>
                </c:pt>
                <c:pt idx="2">
                  <c:v>CPU idle during screen-off</c:v>
                </c:pt>
                <c:pt idx="3">
                  <c:v>Screen-on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17.0</c:v>
                </c:pt>
                <c:pt idx="1">
                  <c:v>22.9</c:v>
                </c:pt>
                <c:pt idx="2">
                  <c:v>6.0</c:v>
                </c:pt>
                <c:pt idx="3">
                  <c:v>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5885316981686"/>
          <c:y val="0.0"/>
          <c:w val="0.483215727626628"/>
          <c:h val="1.0"/>
        </c:manualLayout>
      </c:layout>
      <c:overlay val="0"/>
      <c:txPr>
        <a:bodyPr/>
        <a:lstStyle/>
        <a:p>
          <a:pPr>
            <a:defRPr sz="2000">
              <a:latin typeface="+mn-lt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60399643642448"/>
          <c:y val="0.0"/>
          <c:w val="0.32817680171564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</c:v>
                </c:pt>
              </c:strCache>
            </c:strRef>
          </c:tx>
          <c:spPr>
            <a:effectLst/>
          </c:spPr>
          <c:explosion val="8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effectLst/>
            </c:spPr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effectLst/>
            </c:spPr>
          </c:dPt>
          <c:dPt>
            <c:idx val="3"/>
            <c:bubble3D val="0"/>
            <c:spPr>
              <a:solidFill>
                <a:srgbClr val="95B3D7"/>
              </a:solidFill>
              <a:effectLst/>
            </c:spPr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/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effectLst/>
            </c:spPr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effectLst/>
            </c:spPr>
          </c:dPt>
          <c:dLbls>
            <c:dLbl>
              <c:idx val="3"/>
              <c:layout>
                <c:manualLayout>
                  <c:x val="0.00626833921092961"/>
                  <c:y val="0.007245392661252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Century Gothic"/>
                    <a:cs typeface="Century Gothic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Maintenance energy during screen-off</c:v>
                </c:pt>
                <c:pt idx="1">
                  <c:v>Background apps and services during screen-off</c:v>
                </c:pt>
                <c:pt idx="2">
                  <c:v>CPU idle during screen-off</c:v>
                </c:pt>
                <c:pt idx="3">
                  <c:v>Screen-on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17.0</c:v>
                </c:pt>
                <c:pt idx="1">
                  <c:v>22.9</c:v>
                </c:pt>
                <c:pt idx="2">
                  <c:v>6.0</c:v>
                </c:pt>
                <c:pt idx="3">
                  <c:v>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5885316981686"/>
          <c:y val="0.0"/>
          <c:w val="0.483215727626628"/>
          <c:h val="1.0"/>
        </c:manualLayout>
      </c:layout>
      <c:overlay val="0"/>
      <c:txPr>
        <a:bodyPr/>
        <a:lstStyle/>
        <a:p>
          <a:pPr>
            <a:defRPr sz="2000">
              <a:latin typeface="+mn-lt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27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68990-3466-D547-9F5C-17C020B67B67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1A87-218C-4948-9CE7-FAF087A6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1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AB2BD-D3B8-A646-BE7C-ABE3B2ABFBC9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575A2-7FBC-4243-A85B-16F28786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3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6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01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6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6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6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0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76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5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07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39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5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rest 29% energy is due to background activities of the installed apps.</a:t>
            </a:r>
          </a:p>
          <a:p>
            <a:r>
              <a:rPr lang="en-US" dirty="0" smtClean="0"/>
              <a:t>This provide us a good opportunity</a:t>
            </a:r>
            <a:r>
              <a:rPr lang="en-US" baseline="0" dirty="0" smtClean="0"/>
              <a:t> to reduce energy from background activities during screen-off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5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5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75A2-7FBC-4243-A85B-16F2878695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5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8D6D-2EE1-5342-8157-C648F29D2BE6}" type="datetime1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E323-CF24-7947-8941-A13A497077E8}" type="datetime1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0FF2-0817-F743-9281-A53F3F1B8507}" type="datetime1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0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3CA-4F4D-0449-97F9-5EB7CF7D828E}" type="datetime1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B181-5EDF-F945-818D-935F7CFEBE9C}" type="datetime1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F64B-38E9-D148-B6E4-C0C1A30AB2ED}" type="datetime1">
              <a:rPr lang="en-US" smtClean="0"/>
              <a:t>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42E9-E772-8441-B938-23EBA02BCCA9}" type="datetime1">
              <a:rPr lang="en-US" smtClean="0"/>
              <a:t>9/5/15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2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FD61-97E0-0640-9421-E59C59B5796C}" type="datetime1">
              <a:rPr lang="en-US" smtClean="0"/>
              <a:t>9/5/15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6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DC47-2618-0243-A208-124BAE763F67}" type="datetime1">
              <a:rPr lang="en-US" smtClean="0"/>
              <a:t>9/5/15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8626-59A1-A646-A3DA-A7615C8A747D}" type="datetime1">
              <a:rPr lang="en-US" smtClean="0"/>
              <a:t>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23D1-C96A-164E-8DA7-52EBF6236692}" type="datetime1">
              <a:rPr lang="en-US" smtClean="0"/>
              <a:t>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4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1FA09-15AE-164F-8AC0-1D6474F13CD9}" type="datetime1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7E5E-F77E-E14A-AA8E-91DE25D3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4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2.png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13.bin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tags" Target="../tags/tag13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oleObject" Target="../embeddings/oleObject9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chart" Target="../charts/chart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hushnymou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hyperlink" Target="https://play.google.com/store/apps/details?id=com.mobileenerlytics.estar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chart" Target="../charts/chart2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chart" Target="../charts/chart4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58" y="1161145"/>
            <a:ext cx="8914191" cy="166007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+mj-lt"/>
              </a:rPr>
              <a:t>Smartphone Background Activities </a:t>
            </a: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+mj-lt"/>
              </a:rPr>
            </a:br>
            <a:r>
              <a:rPr lang="en-US" sz="3600" b="1" i="1" dirty="0" smtClean="0">
                <a:solidFill>
                  <a:srgbClr val="000000"/>
                </a:solidFill>
                <a:latin typeface="+mj-lt"/>
              </a:rPr>
              <a:t>in </a:t>
            </a:r>
            <a:r>
              <a:rPr lang="en-US" sz="3600" b="1" i="1" dirty="0">
                <a:solidFill>
                  <a:srgbClr val="000000"/>
                </a:solidFill>
                <a:latin typeface="+mj-lt"/>
              </a:rPr>
              <a:t>the Wild</a:t>
            </a:r>
            <a:r>
              <a:rPr lang="en-US" sz="3600" b="1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+mj-lt"/>
              </a:rPr>
            </a:b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Origin</a:t>
            </a:r>
            <a:r>
              <a:rPr lang="en-US" sz="3600" b="1" dirty="0">
                <a:solidFill>
                  <a:srgbClr val="000000"/>
                </a:solidFill>
                <a:latin typeface="+mj-lt"/>
              </a:rPr>
              <a:t>, Energy Drain, and Optimization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+mj-lt"/>
              </a:rPr>
            </a:b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50533" y="2909028"/>
            <a:ext cx="4221924" cy="13144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Xiaomeng Chen</a:t>
            </a:r>
          </a:p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rgbClr val="000000"/>
                </a:solidFill>
                <a:latin typeface="+mj-lt"/>
              </a:rPr>
              <a:t>Abhilash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Jindal</a:t>
            </a:r>
            <a:endParaRPr lang="en-US" sz="2000" b="1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+mj-lt"/>
              </a:rPr>
              <a:t>Ning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Ding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Y. Charlie Hu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23435" y="3193655"/>
            <a:ext cx="4221924" cy="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+mj-lt"/>
                <a:cs typeface="Century Gothic"/>
              </a:rPr>
              <a:t>Maruti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Century Gothic"/>
              </a:rPr>
              <a:t> Gupta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+mj-lt"/>
                <a:cs typeface="Century Gothic"/>
              </a:rPr>
              <a:t>Rath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Century Gothic"/>
              </a:rPr>
              <a:t>Vannihamby</a:t>
            </a:r>
            <a:endParaRPr lang="en-US" sz="2000" dirty="0">
              <a:solidFill>
                <a:srgbClr val="000000"/>
              </a:solidFill>
              <a:latin typeface="+mj-lt"/>
              <a:cs typeface="Century Gothic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25200" y="4223478"/>
            <a:ext cx="3752003" cy="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+mj-lt"/>
                <a:cs typeface="Century Gothic"/>
              </a:rPr>
              <a:t>Purdue University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+mj-lt"/>
                <a:cs typeface="Century Gothic"/>
              </a:rPr>
              <a:t>Mobile </a:t>
            </a:r>
            <a:r>
              <a:rPr lang="en-US" sz="2000" i="1" dirty="0" err="1" smtClean="0">
                <a:solidFill>
                  <a:srgbClr val="000000"/>
                </a:solidFill>
                <a:latin typeface="+mj-lt"/>
                <a:cs typeface="Century Gothic"/>
              </a:rPr>
              <a:t>Enerlytics</a:t>
            </a:r>
            <a:endParaRPr lang="en-US" sz="2000" i="1" dirty="0">
              <a:solidFill>
                <a:srgbClr val="000000"/>
              </a:solidFill>
              <a:latin typeface="+mj-lt"/>
              <a:cs typeface="Century Gothic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77206" y="4351434"/>
            <a:ext cx="3752003" cy="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rgbClr val="000000"/>
                </a:solidFill>
                <a:latin typeface="+mj-lt"/>
                <a:cs typeface="Century Gothic"/>
              </a:rPr>
              <a:t>Intel Corporation</a:t>
            </a:r>
            <a:endParaRPr lang="en-US" sz="2000" i="1" dirty="0">
              <a:solidFill>
                <a:srgbClr val="000000"/>
              </a:solidFill>
              <a:latin typeface="+mj-lt"/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>
                <a:latin typeface="+mj-lt"/>
              </a:rPr>
              <a:t>1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76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Key Hypothesis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Usefulness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of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app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screen-off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activities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is</a:t>
            </a:r>
          </a:p>
          <a:p>
            <a:pPr lvl="1"/>
            <a:r>
              <a:rPr lang="en-US" altLang="zh-CN" b="1" dirty="0" smtClean="0">
                <a:latin typeface="+mn-lt"/>
              </a:rPr>
              <a:t>app-</a:t>
            </a:r>
            <a:r>
              <a:rPr lang="en-US" altLang="zh-CN" b="1" dirty="0">
                <a:latin typeface="+mn-lt"/>
              </a:rPr>
              <a:t>dependent</a:t>
            </a:r>
            <a:r>
              <a:rPr lang="zh-CN" altLang="en-US" b="1" dirty="0">
                <a:latin typeface="+mn-lt"/>
              </a:rPr>
              <a:t> </a:t>
            </a:r>
            <a:endParaRPr lang="en-US" altLang="zh-CN" dirty="0" smtClean="0">
              <a:latin typeface="+mn-lt"/>
            </a:endParaRPr>
          </a:p>
          <a:p>
            <a:pPr lvl="1"/>
            <a:r>
              <a:rPr lang="en-US" altLang="zh-CN" b="1" dirty="0" smtClean="0">
                <a:latin typeface="+mn-lt"/>
              </a:rPr>
              <a:t>user-</a:t>
            </a:r>
            <a:r>
              <a:rPr lang="en-US" altLang="zh-CN" b="1" dirty="0">
                <a:latin typeface="+mn-lt"/>
              </a:rPr>
              <a:t>dependent</a:t>
            </a:r>
            <a:endParaRPr lang="en-US" b="1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Intuitive</a:t>
            </a:r>
          </a:p>
          <a:p>
            <a:r>
              <a:rPr lang="en-US" dirty="0" smtClean="0">
                <a:latin typeface="+mn-lt"/>
              </a:rPr>
              <a:t>Validated</a:t>
            </a:r>
            <a:r>
              <a:rPr lang="zh-CN" alt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by </a:t>
            </a:r>
            <a:r>
              <a:rPr lang="en-US" dirty="0" smtClean="0">
                <a:latin typeface="+mn-lt"/>
              </a:rPr>
              <a:t>real-world data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Outline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043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How to quantify usefulness?</a:t>
            </a:r>
          </a:p>
          <a:p>
            <a:pPr lvl="1"/>
            <a:r>
              <a:rPr lang="en-US" smtClean="0">
                <a:latin typeface="+mn-lt"/>
              </a:rPr>
              <a:t>Test the </a:t>
            </a:r>
            <a:r>
              <a:rPr lang="en-US" dirty="0" smtClean="0">
                <a:latin typeface="+mn-lt"/>
              </a:rPr>
              <a:t>hypothesis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How to develop an online algorithm to optimize screen-off energy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?</a:t>
            </a:r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5979"/>
            <a:ext cx="9247908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Quantify Usefulness:</a:t>
            </a:r>
            <a:br>
              <a:rPr lang="en-US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Background-Foreground Correlation (BFC)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02430"/>
              </p:ext>
            </p:extLst>
          </p:nvPr>
        </p:nvGraphicFramePr>
        <p:xfrm>
          <a:off x="442913" y="4119563"/>
          <a:ext cx="281146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5" name="Equation" r:id="rId5" imgW="1384300" imgH="444500" progId="Equation.3">
                  <p:embed/>
                </p:oleObj>
              </mc:Choice>
              <mc:Fallback>
                <p:oleObj name="Equation" r:id="rId5" imgW="1384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913" y="4119563"/>
                        <a:ext cx="2811462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941388" y="2262012"/>
            <a:ext cx="1388538" cy="700967"/>
            <a:chOff x="1204625" y="4837801"/>
            <a:chExt cx="1388538" cy="700967"/>
          </a:xfrm>
        </p:grpSpPr>
        <p:grpSp>
          <p:nvGrpSpPr>
            <p:cNvPr id="57" name="Group 56"/>
            <p:cNvGrpSpPr/>
            <p:nvPr/>
          </p:nvGrpSpPr>
          <p:grpSpPr>
            <a:xfrm>
              <a:off x="1205094" y="5234392"/>
              <a:ext cx="1388069" cy="304376"/>
              <a:chOff x="1178861" y="3113859"/>
              <a:chExt cx="1388069" cy="304376"/>
            </a:xfrm>
          </p:grpSpPr>
          <p:cxnSp>
            <p:nvCxnSpPr>
              <p:cNvPr id="61" name="Straight Arrow Connector 60"/>
              <p:cNvCxnSpPr>
                <a:stCxn id="62" idx="2"/>
              </p:cNvCxnSpPr>
              <p:nvPr/>
            </p:nvCxnSpPr>
            <p:spPr>
              <a:xfrm>
                <a:off x="2449887" y="3344350"/>
                <a:ext cx="117043" cy="738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 rot="21398984">
                <a:off x="1178861" y="3113859"/>
                <a:ext cx="1264285" cy="267662"/>
              </a:xfrm>
              <a:custGeom>
                <a:avLst/>
                <a:gdLst>
                  <a:gd name="connsiteX0" fmla="*/ 0 w 1264285"/>
                  <a:gd name="connsiteY0" fmla="*/ 261967 h 267662"/>
                  <a:gd name="connsiteX1" fmla="*/ 558107 w 1264285"/>
                  <a:gd name="connsiteY1" fmla="*/ 5 h 267662"/>
                  <a:gd name="connsiteX2" fmla="*/ 1264285 w 1264285"/>
                  <a:gd name="connsiteY2" fmla="*/ 267662 h 26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4285" h="267662">
                    <a:moveTo>
                      <a:pt x="0" y="261967"/>
                    </a:moveTo>
                    <a:cubicBezTo>
                      <a:pt x="173696" y="130511"/>
                      <a:pt x="347393" y="-944"/>
                      <a:pt x="558107" y="5"/>
                    </a:cubicBezTo>
                    <a:cubicBezTo>
                      <a:pt x="768821" y="954"/>
                      <a:pt x="1264285" y="267662"/>
                      <a:pt x="1264285" y="267662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Century Gothic"/>
                </a:endParaRPr>
              </a:p>
            </p:txBody>
          </p:sp>
        </p:grp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157848"/>
                </p:ext>
              </p:extLst>
            </p:nvPr>
          </p:nvGraphicFramePr>
          <p:xfrm>
            <a:off x="1204625" y="4837801"/>
            <a:ext cx="1367246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6" name="Equation" r:id="rId7" imgW="762000" imgH="203200" progId="Equation.3">
                    <p:embed/>
                  </p:oleObj>
                </mc:Choice>
                <mc:Fallback>
                  <p:oleObj name="Equation" r:id="rId7" imgW="76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04625" y="4837801"/>
                          <a:ext cx="1367246" cy="365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3617133" y="2262012"/>
            <a:ext cx="1553918" cy="672745"/>
            <a:chOff x="3880370" y="4837801"/>
            <a:chExt cx="1553918" cy="672745"/>
          </a:xfrm>
        </p:grpSpPr>
        <p:grpSp>
          <p:nvGrpSpPr>
            <p:cNvPr id="64" name="Group 63"/>
            <p:cNvGrpSpPr/>
            <p:nvPr/>
          </p:nvGrpSpPr>
          <p:grpSpPr>
            <a:xfrm>
              <a:off x="3880370" y="5206170"/>
              <a:ext cx="1388069" cy="304376"/>
              <a:chOff x="1178861" y="3085637"/>
              <a:chExt cx="1388069" cy="304376"/>
            </a:xfrm>
          </p:grpSpPr>
          <p:cxnSp>
            <p:nvCxnSpPr>
              <p:cNvPr id="68" name="Straight Arrow Connector 67"/>
              <p:cNvCxnSpPr>
                <a:stCxn id="71" idx="2"/>
              </p:cNvCxnSpPr>
              <p:nvPr/>
            </p:nvCxnSpPr>
            <p:spPr>
              <a:xfrm>
                <a:off x="2449887" y="3316128"/>
                <a:ext cx="117043" cy="738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/>
              <p:cNvSpPr/>
              <p:nvPr/>
            </p:nvSpPr>
            <p:spPr>
              <a:xfrm rot="21398984">
                <a:off x="1178861" y="3085637"/>
                <a:ext cx="1264285" cy="267662"/>
              </a:xfrm>
              <a:custGeom>
                <a:avLst/>
                <a:gdLst>
                  <a:gd name="connsiteX0" fmla="*/ 0 w 1264285"/>
                  <a:gd name="connsiteY0" fmla="*/ 261967 h 267662"/>
                  <a:gd name="connsiteX1" fmla="*/ 558107 w 1264285"/>
                  <a:gd name="connsiteY1" fmla="*/ 5 h 267662"/>
                  <a:gd name="connsiteX2" fmla="*/ 1264285 w 1264285"/>
                  <a:gd name="connsiteY2" fmla="*/ 267662 h 26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4285" h="267662">
                    <a:moveTo>
                      <a:pt x="0" y="261967"/>
                    </a:moveTo>
                    <a:cubicBezTo>
                      <a:pt x="173696" y="130511"/>
                      <a:pt x="347393" y="-944"/>
                      <a:pt x="558107" y="5"/>
                    </a:cubicBezTo>
                    <a:cubicBezTo>
                      <a:pt x="768821" y="954"/>
                      <a:pt x="1264285" y="267662"/>
                      <a:pt x="1264285" y="267662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Century Gothic"/>
                </a:endParaRPr>
              </a:p>
            </p:txBody>
          </p:sp>
        </p:grp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4402257"/>
                </p:ext>
              </p:extLst>
            </p:nvPr>
          </p:nvGraphicFramePr>
          <p:xfrm>
            <a:off x="4003387" y="4837801"/>
            <a:ext cx="1430901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7" name="Equation" r:id="rId9" imgW="800100" imgH="203200" progId="Equation.3">
                    <p:embed/>
                  </p:oleObj>
                </mc:Choice>
                <mc:Fallback>
                  <p:oleObj name="Equation" r:id="rId9" imgW="800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003387" y="4837801"/>
                          <a:ext cx="1430901" cy="365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Group 80"/>
          <p:cNvGrpSpPr/>
          <p:nvPr/>
        </p:nvGrpSpPr>
        <p:grpSpPr>
          <a:xfrm>
            <a:off x="6025897" y="1658528"/>
            <a:ext cx="2435203" cy="1214599"/>
            <a:chOff x="811302" y="2031833"/>
            <a:chExt cx="2435203" cy="2204506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812261" y="2262664"/>
              <a:ext cx="580333" cy="0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11302" y="2796952"/>
              <a:ext cx="581292" cy="0"/>
            </a:xfrm>
            <a:prstGeom prst="line">
              <a:avLst/>
            </a:prstGeom>
            <a:ln w="38100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03581" y="2031833"/>
              <a:ext cx="1721645" cy="614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cs typeface="Century Gothic"/>
                </a:rPr>
                <a:t>Screen-off interval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03581" y="2552753"/>
              <a:ext cx="1709723" cy="614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cs typeface="Century Gothic"/>
                </a:rPr>
                <a:t>Screen-on interval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92594" y="3038434"/>
              <a:ext cx="1821432" cy="614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cs typeface="Century Gothic"/>
                </a:rPr>
                <a:t>Background activity</a:t>
              </a:r>
              <a:endParaRPr lang="en-US" sz="1600" baseline="-25000" dirty="0" smtClean="0">
                <a:cs typeface="Century Gothic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029012" y="3227083"/>
              <a:ext cx="137160" cy="2489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cs typeface="Century Gothic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1029012" y="3800275"/>
              <a:ext cx="137160" cy="24894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cs typeface="Century Gothic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38899" y="3621861"/>
              <a:ext cx="1807606" cy="614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cs typeface="Century Gothic"/>
                </a:rPr>
                <a:t>Foreground activity</a:t>
              </a:r>
              <a:endParaRPr lang="en-US" sz="1600" baseline="-25000" dirty="0" smtClean="0">
                <a:cs typeface="Century Gothic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49024" y="2920214"/>
            <a:ext cx="7867987" cy="582180"/>
            <a:chOff x="812261" y="5820556"/>
            <a:chExt cx="7867987" cy="582180"/>
          </a:xfrm>
        </p:grpSpPr>
        <p:cxnSp>
          <p:nvCxnSpPr>
            <p:cNvPr id="107" name="Straight Connector 106"/>
            <p:cNvCxnSpPr/>
            <p:nvPr/>
          </p:nvCxnSpPr>
          <p:spPr>
            <a:xfrm flipV="1">
              <a:off x="812261" y="6005220"/>
              <a:ext cx="1298813" cy="1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2111074" y="6005219"/>
              <a:ext cx="938031" cy="2"/>
            </a:xfrm>
            <a:prstGeom prst="line">
              <a:avLst/>
            </a:prstGeom>
            <a:ln w="38100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111074" y="5875345"/>
              <a:ext cx="0" cy="25974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057193" y="5875345"/>
              <a:ext cx="0" cy="25974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3057193" y="6005215"/>
              <a:ext cx="1637074" cy="2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694267" y="6005215"/>
              <a:ext cx="1399831" cy="6"/>
            </a:xfrm>
            <a:prstGeom prst="line">
              <a:avLst/>
            </a:prstGeom>
            <a:ln w="38100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694267" y="5875339"/>
              <a:ext cx="0" cy="25974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094098" y="5875341"/>
              <a:ext cx="0" cy="25974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6094098" y="6005211"/>
              <a:ext cx="1637074" cy="2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7716741" y="6005221"/>
              <a:ext cx="325576" cy="1"/>
            </a:xfrm>
            <a:prstGeom prst="straightConnector1">
              <a:avLst/>
            </a:prstGeom>
            <a:ln w="38100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1474309" y="6002626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cs typeface="Century Gothic"/>
                </a:rPr>
                <a:t>b</a:t>
              </a:r>
              <a:r>
                <a:rPr lang="en-US" sz="2000" b="1" baseline="-25000" dirty="0" smtClean="0">
                  <a:solidFill>
                    <a:schemeClr val="accent1">
                      <a:lumMod val="75000"/>
                    </a:schemeClr>
                  </a:solidFill>
                  <a:cs typeface="Century Gothic"/>
                </a:rPr>
                <a:t>1</a:t>
              </a:r>
              <a:endParaRPr lang="en-US" b="1" baseline="-25000" dirty="0" smtClean="0">
                <a:solidFill>
                  <a:schemeClr val="accent1">
                    <a:lumMod val="75000"/>
                  </a:schemeClr>
                </a:solidFill>
                <a:cs typeface="Century Gothic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930346" y="5993025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cs typeface="Century Gothic"/>
                </a:rPr>
                <a:t>b</a:t>
              </a:r>
              <a:r>
                <a:rPr lang="en-US" sz="2000" b="1" baseline="-25000" dirty="0">
                  <a:solidFill>
                    <a:schemeClr val="accent1">
                      <a:lumMod val="75000"/>
                    </a:schemeClr>
                  </a:solidFill>
                  <a:cs typeface="Century Gothic"/>
                </a:rPr>
                <a:t>2</a:t>
              </a:r>
              <a:endParaRPr lang="en-US" sz="2000" b="1" baseline="-25000" dirty="0" smtClean="0">
                <a:solidFill>
                  <a:schemeClr val="accent1">
                    <a:lumMod val="75000"/>
                  </a:schemeClr>
                </a:solidFill>
                <a:cs typeface="Century Gothic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067731" y="5820556"/>
              <a:ext cx="61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entury Gothic"/>
                </a:rPr>
                <a:t>time</a:t>
              </a:r>
              <a:endParaRPr lang="en-US" baseline="-25000" dirty="0" smtClean="0">
                <a:cs typeface="Century Gothic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166172" y="5925882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493237" y="5923084"/>
              <a:ext cx="137160" cy="1371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3817144" y="592101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16230" y="3511720"/>
            <a:ext cx="5031880" cy="463380"/>
            <a:chOff x="316230" y="5047820"/>
            <a:chExt cx="4449206" cy="463380"/>
          </a:xfrm>
        </p:grpSpPr>
        <p:sp>
          <p:nvSpPr>
            <p:cNvPr id="128" name="TextBox 127"/>
            <p:cNvSpPr txBox="1"/>
            <p:nvPr/>
          </p:nvSpPr>
          <p:spPr>
            <a:xfrm>
              <a:off x="316230" y="5047820"/>
              <a:ext cx="4449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Century Gothic"/>
                </a:rPr>
                <a:t>2. BFC is the average of</a:t>
              </a:r>
              <a:endParaRPr lang="en-US" sz="2400" i="1" dirty="0" smtClean="0">
                <a:cs typeface="Century Gothic"/>
              </a:endParaRPr>
            </a:p>
          </p:txBody>
        </p:sp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2157253"/>
                </p:ext>
              </p:extLst>
            </p:nvPr>
          </p:nvGraphicFramePr>
          <p:xfrm>
            <a:off x="2966013" y="5106388"/>
            <a:ext cx="103591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8" name="Equation" r:id="rId11" imgW="520700" imgH="203200" progId="Equation.3">
                    <p:embed/>
                  </p:oleObj>
                </mc:Choice>
                <mc:Fallback>
                  <p:oleObj name="Equation" r:id="rId11" imgW="520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66013" y="5106388"/>
                          <a:ext cx="1035910" cy="404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0" name="Straight Arrow Connector 129"/>
          <p:cNvCxnSpPr>
            <a:stCxn id="51" idx="3"/>
            <a:endCxn id="132" idx="1"/>
          </p:cNvCxnSpPr>
          <p:nvPr/>
        </p:nvCxnSpPr>
        <p:spPr>
          <a:xfrm flipV="1">
            <a:off x="3254375" y="4336273"/>
            <a:ext cx="788175" cy="23493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51" idx="3"/>
            <a:endCxn id="133" idx="1"/>
          </p:cNvCxnSpPr>
          <p:nvPr/>
        </p:nvCxnSpPr>
        <p:spPr>
          <a:xfrm>
            <a:off x="3254375" y="4571206"/>
            <a:ext cx="788175" cy="19196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042550" y="4105440"/>
            <a:ext cx="493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0 </a:t>
            </a:r>
            <a:r>
              <a:rPr lang="en-US" sz="2400" dirty="0" smtClean="0">
                <a:cs typeface="Century Gothic"/>
                <a:sym typeface="Wingdings"/>
              </a:rPr>
              <a:t></a:t>
            </a:r>
            <a:r>
              <a:rPr lang="en-US" sz="2400" dirty="0" smtClean="0">
                <a:cs typeface="Century Gothic"/>
              </a:rPr>
              <a:t> low correlation  </a:t>
            </a:r>
            <a:r>
              <a:rPr lang="en-US" sz="2400" dirty="0" smtClean="0">
                <a:cs typeface="Century Gothic"/>
                <a:sym typeface="Wingdings"/>
              </a:rPr>
              <a:t></a:t>
            </a:r>
            <a:r>
              <a:rPr lang="en-US" sz="2400" dirty="0" smtClean="0">
                <a:cs typeface="Century Gothic"/>
              </a:rPr>
              <a:t> </a:t>
            </a:r>
            <a:r>
              <a:rPr lang="en-US" sz="2400" b="1" dirty="0" smtClean="0">
                <a:cs typeface="Century Gothic"/>
              </a:rPr>
              <a:t>useless</a:t>
            </a:r>
            <a:endParaRPr lang="en-US" sz="2800" b="1" dirty="0" smtClean="0">
              <a:cs typeface="Century Gothic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042550" y="4532338"/>
            <a:ext cx="493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1 </a:t>
            </a:r>
            <a:r>
              <a:rPr lang="en-US" sz="2400" dirty="0" smtClean="0">
                <a:cs typeface="Century Gothic"/>
                <a:sym typeface="Wingdings"/>
              </a:rPr>
              <a:t></a:t>
            </a:r>
            <a:r>
              <a:rPr lang="en-US" sz="2400" dirty="0" smtClean="0">
                <a:cs typeface="Century Gothic"/>
              </a:rPr>
              <a:t> high correlation </a:t>
            </a:r>
            <a:r>
              <a:rPr lang="en-US" sz="2400" dirty="0" smtClean="0">
                <a:cs typeface="Century Gothic"/>
                <a:sym typeface="Wingdings"/>
              </a:rPr>
              <a:t></a:t>
            </a:r>
            <a:r>
              <a:rPr lang="en-US" sz="2400" dirty="0" smtClean="0">
                <a:cs typeface="Century Gothic"/>
              </a:rPr>
              <a:t> </a:t>
            </a:r>
            <a:r>
              <a:rPr lang="en-US" sz="2400" b="1" dirty="0" smtClean="0">
                <a:cs typeface="Century Gothic"/>
              </a:rPr>
              <a:t>useful</a:t>
            </a:r>
            <a:endParaRPr lang="en-US" sz="2800" b="1" dirty="0" smtClean="0">
              <a:cs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6229" y="1553069"/>
            <a:ext cx="3699137" cy="461665"/>
            <a:chOff x="316229" y="1426070"/>
            <a:chExt cx="3699137" cy="461665"/>
          </a:xfrm>
        </p:grpSpPr>
        <p:sp>
          <p:nvSpPr>
            <p:cNvPr id="126" name="TextBox 125"/>
            <p:cNvSpPr txBox="1"/>
            <p:nvPr/>
          </p:nvSpPr>
          <p:spPr>
            <a:xfrm>
              <a:off x="316229" y="1426070"/>
              <a:ext cx="32941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Century Gothic"/>
                </a:rPr>
                <a:t>1. Define per-interval</a:t>
              </a:r>
              <a:endParaRPr lang="en-US" sz="2400" i="1" dirty="0" smtClean="0">
                <a:cs typeface="Century Gothic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2513331"/>
                </p:ext>
              </p:extLst>
            </p:nvPr>
          </p:nvGraphicFramePr>
          <p:xfrm>
            <a:off x="3078106" y="1510595"/>
            <a:ext cx="937260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9" name="Equation" r:id="rId13" imgW="520700" imgH="203200" progId="Equation.3">
                    <p:embed/>
                  </p:oleObj>
                </mc:Choice>
                <mc:Fallback>
                  <p:oleObj name="Equation" r:id="rId13" imgW="520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078106" y="1510595"/>
                          <a:ext cx="937260" cy="365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12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835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BFC of 2000-User Traces</a:t>
            </a:r>
            <a:endParaRPr lang="en-US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53" y="1207217"/>
            <a:ext cx="3470894" cy="256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0017" y="3878984"/>
            <a:ext cx="59697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cs typeface="Century Gothic"/>
              </a:rPr>
              <a:t>BFC is app-dependent</a:t>
            </a:r>
            <a:endParaRPr lang="en-US" sz="2400" dirty="0">
              <a:cs typeface="Century Gothic"/>
            </a:endParaRP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cs typeface="Century Gothic"/>
              </a:rPr>
              <a:t>60% of apps have zero BFC </a:t>
            </a:r>
            <a:endParaRPr lang="en-US" sz="2400" dirty="0" smtClean="0">
              <a:cs typeface="Century Gothic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cs typeface="Century Gothic"/>
              </a:rPr>
              <a:t>BFC is user-dependent</a:t>
            </a:r>
            <a:endParaRPr lang="en-US" sz="2000" dirty="0" smtClean="0">
              <a:cs typeface="Century Gothi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31181" y="3161735"/>
            <a:ext cx="1575708" cy="29351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68" y="1219887"/>
            <a:ext cx="3470894" cy="25603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7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80" y="205979"/>
            <a:ext cx="8855363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Prediction-based Online Algorithm</a:t>
            </a:r>
            <a:endParaRPr lang="en-US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4228" y="1312968"/>
            <a:ext cx="786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1. Keep track of per-app </a:t>
            </a:r>
            <a:r>
              <a:rPr lang="en-US" sz="2400" dirty="0">
                <a:cs typeface="Century Gothic"/>
              </a:rPr>
              <a:t>BFC for each </a:t>
            </a:r>
            <a:r>
              <a:rPr lang="en-US" sz="2400" dirty="0" smtClean="0">
                <a:cs typeface="Century Gothic"/>
              </a:rPr>
              <a:t>user using exponential moving average</a:t>
            </a:r>
            <a:endParaRPr lang="en-US" sz="2400" i="1" dirty="0" smtClean="0">
              <a:cs typeface="Century Gothic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2435"/>
              </p:ext>
            </p:extLst>
          </p:nvPr>
        </p:nvGraphicFramePr>
        <p:xfrm>
          <a:off x="1185474" y="3621393"/>
          <a:ext cx="1514528" cy="43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1" name="Equation" r:id="rId5" imgW="774700" imgH="215900" progId="Equation.3">
                  <p:embed/>
                </p:oleObj>
              </mc:Choice>
              <mc:Fallback>
                <p:oleObj name="Equation" r:id="rId5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5474" y="3621393"/>
                        <a:ext cx="1514528" cy="43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869621" y="2084213"/>
            <a:ext cx="7102522" cy="487464"/>
            <a:chOff x="379869" y="1466174"/>
            <a:chExt cx="7194679" cy="496943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6234605"/>
                </p:ext>
              </p:extLst>
            </p:nvPr>
          </p:nvGraphicFramePr>
          <p:xfrm>
            <a:off x="379869" y="1555288"/>
            <a:ext cx="6239436" cy="407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2" name="Equation" r:id="rId7" imgW="3111500" imgH="203200" progId="Equation.3">
                    <p:embed/>
                  </p:oleObj>
                </mc:Choice>
                <mc:Fallback>
                  <p:oleObj name="Equation" r:id="rId7" imgW="31115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9869" y="1555288"/>
                          <a:ext cx="6239436" cy="4078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7703711"/>
                </p:ext>
              </p:extLst>
            </p:nvPr>
          </p:nvGraphicFramePr>
          <p:xfrm>
            <a:off x="6649396" y="1543180"/>
            <a:ext cx="925152" cy="4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3" name="Equation" r:id="rId9" imgW="469900" imgH="203200" progId="Equation.3">
                    <p:embed/>
                  </p:oleObj>
                </mc:Choice>
                <mc:Fallback>
                  <p:oleObj name="Equation" r:id="rId9" imgW="469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49396" y="1543180"/>
                          <a:ext cx="925152" cy="4000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6476664" y="1466174"/>
              <a:ext cx="256209" cy="428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aseline="-25000" dirty="0" smtClean="0">
                  <a:cs typeface="Century Gothic"/>
                </a:rPr>
                <a:t>,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4228" y="3048968"/>
            <a:ext cx="7176772" cy="461665"/>
            <a:chOff x="824228" y="3048968"/>
            <a:chExt cx="7176772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824228" y="3048968"/>
              <a:ext cx="7176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Century Gothic"/>
                </a:rPr>
                <a:t>2</a:t>
              </a:r>
              <a:r>
                <a:rPr lang="en-US" sz="2400" dirty="0" smtClean="0">
                  <a:cs typeface="Century Gothic"/>
                </a:rPr>
                <a:t>. Suppress background activities in </a:t>
              </a:r>
              <a:r>
                <a:rPr lang="en-US" sz="2400" dirty="0" smtClean="0">
                  <a:cs typeface="Century Gothic"/>
                </a:rPr>
                <a:t>interval</a:t>
              </a:r>
              <a:r>
                <a:rPr lang="zh-CN" altLang="en-US" sz="2400" dirty="0" smtClean="0">
                  <a:cs typeface="Century Gothic"/>
                </a:rPr>
                <a:t> </a:t>
              </a:r>
              <a:r>
                <a:rPr lang="en-US" sz="2400" dirty="0" smtClean="0">
                  <a:cs typeface="Century Gothic"/>
                </a:rPr>
                <a:t> </a:t>
              </a:r>
              <a:endParaRPr lang="en-US" sz="2400" i="1" dirty="0" smtClean="0">
                <a:cs typeface="Century Gothic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500401" y="3048968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cs typeface="Century Gothic"/>
                </a:rPr>
                <a:t>if</a:t>
              </a:r>
              <a:endParaRPr lang="en-US" dirty="0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999945"/>
                </p:ext>
              </p:extLst>
            </p:nvPr>
          </p:nvGraphicFramePr>
          <p:xfrm>
            <a:off x="6426931" y="3124201"/>
            <a:ext cx="172329" cy="32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4" name="Equation" r:id="rId11" imgW="88900" imgH="165100" progId="Equation.3">
                    <p:embed/>
                  </p:oleObj>
                </mc:Choice>
                <mc:Fallback>
                  <p:oleObj name="Equation" r:id="rId11" imgW="889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26931" y="3124201"/>
                          <a:ext cx="172329" cy="3200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14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94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80" y="205979"/>
            <a:ext cx="8855363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Evaluation Metrics</a:t>
            </a:r>
            <a:endParaRPr lang="en-US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1459" y="1383226"/>
            <a:ext cx="269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1. Energy saving:</a:t>
            </a:r>
            <a:endParaRPr lang="en-US" sz="2400" i="1" dirty="0" smtClean="0">
              <a:cs typeface="Century Gothic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1459" y="2772344"/>
            <a:ext cx="498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entury Gothic"/>
              </a:rPr>
              <a:t>2</a:t>
            </a:r>
            <a:r>
              <a:rPr lang="en-US" sz="2400" dirty="0" smtClean="0">
                <a:cs typeface="Century Gothic"/>
              </a:rPr>
              <a:t>. Staleness:</a:t>
            </a:r>
            <a:endParaRPr lang="en-US" sz="2400" i="1" dirty="0" smtClean="0">
              <a:cs typeface="Century Gothic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052" y="3457620"/>
            <a:ext cx="234810" cy="27432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475748" y="4657345"/>
            <a:ext cx="5841436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65246" y="4389233"/>
            <a:ext cx="127508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677104" y="4121121"/>
            <a:ext cx="64008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018178" y="3447072"/>
            <a:ext cx="4098877" cy="280845"/>
            <a:chOff x="992288" y="4872481"/>
            <a:chExt cx="4098877" cy="280845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6355" y="4879006"/>
              <a:ext cx="234810" cy="27432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6799" y="4874983"/>
              <a:ext cx="234810" cy="27432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2608" y="4874983"/>
              <a:ext cx="234810" cy="27432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4899" y="4873732"/>
              <a:ext cx="234810" cy="27432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2448" y="4872481"/>
              <a:ext cx="234810" cy="27432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6516" y="4874983"/>
              <a:ext cx="234810" cy="27432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2288" y="4874983"/>
              <a:ext cx="234810" cy="27432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76406" y="3334615"/>
            <a:ext cx="8717659" cy="1456320"/>
            <a:chOff x="50516" y="4760024"/>
            <a:chExt cx="8717659" cy="1456320"/>
          </a:xfrm>
        </p:grpSpPr>
        <p:sp>
          <p:nvSpPr>
            <p:cNvPr id="69" name="TextBox 68"/>
            <p:cNvSpPr txBox="1"/>
            <p:nvPr/>
          </p:nvSpPr>
          <p:spPr>
            <a:xfrm>
              <a:off x="8155658" y="5061866"/>
              <a:ext cx="61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entury Gothic"/>
                </a:rPr>
                <a:t>time</a:t>
              </a:r>
              <a:endParaRPr lang="en-US" baseline="-25000" dirty="0" smtClean="0">
                <a:cs typeface="Century Gothic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50516" y="5243238"/>
              <a:ext cx="8067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449858" y="5174658"/>
              <a:ext cx="137160" cy="1371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08993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73001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37009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01017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65025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29033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493041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57049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210578" y="5174658"/>
              <a:ext cx="137160" cy="1371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85065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7409458" y="51746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4993" y="5847012"/>
              <a:ext cx="2026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entury Gothic"/>
                </a:rPr>
                <a:t>Background activity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694993" y="5431198"/>
              <a:ext cx="2010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entury Gothic"/>
                </a:rPr>
                <a:t>Foreground activity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6513551" y="5985186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6513551" y="5553912"/>
              <a:ext cx="137160" cy="1371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102" name="Right Arrow 101"/>
            <p:cNvSpPr/>
            <p:nvPr/>
          </p:nvSpPr>
          <p:spPr>
            <a:xfrm rot="5400000">
              <a:off x="6119005" y="4861355"/>
              <a:ext cx="301842" cy="9918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87836"/>
              </p:ext>
            </p:extLst>
          </p:nvPr>
        </p:nvGraphicFramePr>
        <p:xfrm>
          <a:off x="1224766" y="1859002"/>
          <a:ext cx="2937650" cy="84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9" name="Equation" r:id="rId6" imgW="1498600" imgH="431800" progId="Equation.3">
                  <p:embed/>
                </p:oleObj>
              </mc:Choice>
              <mc:Fallback>
                <p:oleObj name="Equation" r:id="rId6" imgW="1498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4766" y="1859002"/>
                        <a:ext cx="2937650" cy="846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53" y="1035007"/>
            <a:ext cx="3395620" cy="25047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15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7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889" y="1308098"/>
            <a:ext cx="4114800" cy="303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10" y="1308098"/>
            <a:ext cx="4114800" cy="303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205" y="205979"/>
            <a:ext cx="7874263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Evaluation of Prediction-based Online Algorithm</a:t>
            </a:r>
            <a:endParaRPr lang="en-US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0863" y="2920097"/>
            <a:ext cx="3169697" cy="1333321"/>
            <a:chOff x="1980858" y="3761758"/>
            <a:chExt cx="3169697" cy="1777760"/>
          </a:xfrm>
        </p:grpSpPr>
        <p:sp>
          <p:nvSpPr>
            <p:cNvPr id="9" name="TextBox 8"/>
            <p:cNvSpPr txBox="1"/>
            <p:nvPr/>
          </p:nvSpPr>
          <p:spPr>
            <a:xfrm>
              <a:off x="1980858" y="4595671"/>
              <a:ext cx="3169697" cy="9438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16.4% avg. energy saving </a:t>
              </a:r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(upper bound </a:t>
              </a:r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= 29%)</a:t>
              </a:r>
              <a:endParaRPr lang="en-US" sz="2000" baseline="-25000" dirty="0" smtClean="0">
                <a:solidFill>
                  <a:srgbClr val="000000"/>
                </a:solidFill>
                <a:cs typeface="Century Gothic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3697616" y="3761758"/>
              <a:ext cx="160188" cy="70444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933786" y="2488700"/>
            <a:ext cx="2564875" cy="855881"/>
            <a:chOff x="4933786" y="3186559"/>
            <a:chExt cx="2564875" cy="1141175"/>
          </a:xfrm>
        </p:grpSpPr>
        <p:sp>
          <p:nvSpPr>
            <p:cNvPr id="20" name="TextBox 19"/>
            <p:cNvSpPr txBox="1"/>
            <p:nvPr/>
          </p:nvSpPr>
          <p:spPr>
            <a:xfrm>
              <a:off x="4933786" y="3186559"/>
              <a:ext cx="2564875" cy="53348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2.5x staleness increase</a:t>
              </a:r>
              <a:endParaRPr lang="en-US" sz="2000" baseline="-25000" dirty="0" smtClean="0">
                <a:solidFill>
                  <a:srgbClr val="000000"/>
                </a:solidFill>
                <a:cs typeface="Century Gothic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016861" y="3658097"/>
              <a:ext cx="260408" cy="66963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87421" y="4421240"/>
            <a:ext cx="8720666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cs typeface="Century Gothic"/>
              </a:rPr>
              <a:t>Can we improve staleness and maintain energy saving?</a:t>
            </a:r>
            <a:endParaRPr lang="en-US" sz="2800" baseline="-25000" dirty="0" smtClean="0">
              <a:solidFill>
                <a:srgbClr val="000000"/>
              </a:solidFill>
              <a:cs typeface="Century Goth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09555" y="2995083"/>
            <a:ext cx="1377245" cy="137160"/>
            <a:chOff x="7309555" y="3861741"/>
            <a:chExt cx="1377245" cy="182880"/>
          </a:xfrm>
        </p:grpSpPr>
        <p:sp>
          <p:nvSpPr>
            <p:cNvPr id="4" name="Oval 3"/>
            <p:cNvSpPr/>
            <p:nvPr/>
          </p:nvSpPr>
          <p:spPr>
            <a:xfrm>
              <a:off x="7309555" y="3861741"/>
              <a:ext cx="137160" cy="18288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580153" y="3937000"/>
              <a:ext cx="1106647" cy="128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9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80" y="205979"/>
            <a:ext cx="8855363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Analysis of High Staleness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62" y="1053888"/>
            <a:ext cx="5568244" cy="26889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77471" y="2258218"/>
            <a:ext cx="8566529" cy="2878228"/>
            <a:chOff x="153940" y="2629998"/>
            <a:chExt cx="9144000" cy="3926214"/>
          </a:xfrm>
        </p:grpSpPr>
        <p:sp>
          <p:nvSpPr>
            <p:cNvPr id="15" name="Rectangle 14"/>
            <p:cNvSpPr/>
            <p:nvPr/>
          </p:nvSpPr>
          <p:spPr>
            <a:xfrm>
              <a:off x="2871569" y="2629998"/>
              <a:ext cx="257137" cy="1462328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940" y="4524792"/>
              <a:ext cx="9144000" cy="2031420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 rot="5400000">
              <a:off x="2821232" y="4371307"/>
              <a:ext cx="301842" cy="313108"/>
            </a:xfrm>
            <a:prstGeom prst="rightArrow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10113" y="3953122"/>
            <a:ext cx="3533581" cy="245003"/>
            <a:chOff x="1999664" y="5137281"/>
            <a:chExt cx="3771780" cy="334211"/>
          </a:xfrm>
        </p:grpSpPr>
        <p:sp>
          <p:nvSpPr>
            <p:cNvPr id="19" name="Oval 18"/>
            <p:cNvSpPr/>
            <p:nvPr/>
          </p:nvSpPr>
          <p:spPr>
            <a:xfrm>
              <a:off x="1999664" y="5137281"/>
              <a:ext cx="2149003" cy="334211"/>
            </a:xfrm>
            <a:prstGeom prst="ellipse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446531" y="5137281"/>
              <a:ext cx="1324913" cy="334211"/>
            </a:xfrm>
            <a:prstGeom prst="ellipse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5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/>
          <p:cNvGrpSpPr/>
          <p:nvPr/>
        </p:nvGrpSpPr>
        <p:grpSpPr>
          <a:xfrm>
            <a:off x="419471" y="2290033"/>
            <a:ext cx="7463929" cy="2447"/>
            <a:chOff x="240738" y="1998416"/>
            <a:chExt cx="7463929" cy="2447"/>
          </a:xfrm>
        </p:grpSpPr>
        <p:cxnSp>
          <p:nvCxnSpPr>
            <p:cNvPr id="236" name="Straight Arrow Connector 235"/>
            <p:cNvCxnSpPr/>
            <p:nvPr/>
          </p:nvCxnSpPr>
          <p:spPr>
            <a:xfrm>
              <a:off x="240738" y="1998416"/>
              <a:ext cx="7463929" cy="0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476673" y="2000863"/>
              <a:ext cx="516467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1546576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2188162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2818458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458160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4071710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4746975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5405494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6778975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6118575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205979"/>
            <a:ext cx="8696396" cy="85725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Exponential </a:t>
            </a:r>
            <a:r>
              <a:rPr lang="en-US" dirty="0" err="1" smtClean="0">
                <a:latin typeface="+mn-lt"/>
              </a:rPr>
              <a:t>Backoff</a:t>
            </a:r>
            <a:r>
              <a:rPr lang="en-US" dirty="0" smtClean="0">
                <a:latin typeface="+mn-lt"/>
              </a:rPr>
              <a:t> Algorithm</a:t>
            </a:r>
            <a:endParaRPr lang="en-US" dirty="0">
              <a:latin typeface="+mn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960169" y="2107814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entury Gothic"/>
              </a:rPr>
              <a:t>time</a:t>
            </a:r>
            <a:endParaRPr lang="en-US" baseline="-25000" dirty="0" smtClean="0">
              <a:cs typeface="Century Gothic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1387301" y="1894372"/>
            <a:ext cx="927667" cy="274320"/>
            <a:chOff x="1227382" y="2501145"/>
            <a:chExt cx="927667" cy="274320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7382" y="2501145"/>
              <a:ext cx="234809" cy="27432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0240" y="2501145"/>
              <a:ext cx="234809" cy="274320"/>
            </a:xfrm>
            <a:prstGeom prst="rect">
              <a:avLst/>
            </a:prstGeom>
          </p:spPr>
        </p:pic>
      </p:grpSp>
      <p:grpSp>
        <p:nvGrpSpPr>
          <p:cNvPr id="155" name="Group 154"/>
          <p:cNvGrpSpPr/>
          <p:nvPr/>
        </p:nvGrpSpPr>
        <p:grpSpPr>
          <a:xfrm>
            <a:off x="3984311" y="3737096"/>
            <a:ext cx="1517221" cy="274320"/>
            <a:chOff x="3824392" y="4654311"/>
            <a:chExt cx="1517221" cy="274320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4392" y="4654311"/>
              <a:ext cx="234810" cy="274320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4312" y="4654311"/>
              <a:ext cx="234810" cy="274320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6804" y="4654311"/>
              <a:ext cx="234809" cy="274320"/>
            </a:xfrm>
            <a:prstGeom prst="rect">
              <a:avLst/>
            </a:prstGeom>
          </p:spPr>
        </p:pic>
      </p:grpSp>
      <p:pic>
        <p:nvPicPr>
          <p:cNvPr id="159" name="Picture 1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303" y="3749042"/>
            <a:ext cx="234810" cy="274320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6656696" y="3737096"/>
            <a:ext cx="787680" cy="274320"/>
            <a:chOff x="6990635" y="4669551"/>
            <a:chExt cx="787680" cy="27432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0635" y="4669551"/>
              <a:ext cx="234809" cy="274320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3506" y="4669551"/>
              <a:ext cx="234809" cy="274320"/>
            </a:xfrm>
            <a:prstGeom prst="rect">
              <a:avLst/>
            </a:prstGeom>
          </p:spPr>
        </p:pic>
      </p:grpSp>
      <p:grpSp>
        <p:nvGrpSpPr>
          <p:cNvPr id="178" name="Group 177"/>
          <p:cNvGrpSpPr/>
          <p:nvPr/>
        </p:nvGrpSpPr>
        <p:grpSpPr>
          <a:xfrm>
            <a:off x="1387301" y="3737096"/>
            <a:ext cx="927667" cy="1264530"/>
            <a:chOff x="1227382" y="4654311"/>
            <a:chExt cx="927667" cy="1264530"/>
          </a:xfrm>
        </p:grpSpPr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7382" y="4654311"/>
              <a:ext cx="234809" cy="274320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0240" y="4654311"/>
              <a:ext cx="234809" cy="274320"/>
            </a:xfrm>
            <a:prstGeom prst="rect">
              <a:avLst/>
            </a:prstGeom>
          </p:spPr>
        </p:pic>
        <p:cxnSp>
          <p:nvCxnSpPr>
            <p:cNvPr id="181" name="Straight Arrow Connector 180"/>
            <p:cNvCxnSpPr/>
            <p:nvPr/>
          </p:nvCxnSpPr>
          <p:spPr>
            <a:xfrm flipV="1">
              <a:off x="1330960" y="5357980"/>
              <a:ext cx="64008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2" name="Object 1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940317"/>
                </p:ext>
              </p:extLst>
            </p:nvPr>
          </p:nvGraphicFramePr>
          <p:xfrm>
            <a:off x="1391635" y="5461133"/>
            <a:ext cx="538480" cy="457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25" name="Equation" r:id="rId7" imgW="254000" imgH="215900" progId="Equation.3">
                    <p:embed/>
                  </p:oleObj>
                </mc:Choice>
                <mc:Fallback>
                  <p:oleObj name="Equation" r:id="rId7" imgW="254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91635" y="5461133"/>
                          <a:ext cx="538480" cy="4577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3" name="Group 182"/>
          <p:cNvGrpSpPr/>
          <p:nvPr/>
        </p:nvGrpSpPr>
        <p:grpSpPr>
          <a:xfrm>
            <a:off x="2151279" y="3737096"/>
            <a:ext cx="1435942" cy="1273420"/>
            <a:chOff x="1991360" y="4654311"/>
            <a:chExt cx="1435942" cy="1273420"/>
          </a:xfrm>
        </p:grpSpPr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0320" y="4654311"/>
              <a:ext cx="234810" cy="274320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493" y="4654311"/>
              <a:ext cx="234809" cy="274320"/>
            </a:xfrm>
            <a:prstGeom prst="rect">
              <a:avLst/>
            </a:prstGeom>
          </p:spPr>
        </p:pic>
        <p:cxnSp>
          <p:nvCxnSpPr>
            <p:cNvPr id="186" name="Straight Arrow Connector 185"/>
            <p:cNvCxnSpPr/>
            <p:nvPr/>
          </p:nvCxnSpPr>
          <p:spPr>
            <a:xfrm>
              <a:off x="1991360" y="5357980"/>
              <a:ext cx="12700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7" name="Object 1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573251"/>
                </p:ext>
              </p:extLst>
            </p:nvPr>
          </p:nvGraphicFramePr>
          <p:xfrm>
            <a:off x="2197270" y="5470022"/>
            <a:ext cx="915417" cy="457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26" name="Equation" r:id="rId9" imgW="431800" imgH="215900" progId="Equation.3">
                    <p:embed/>
                  </p:oleObj>
                </mc:Choice>
                <mc:Fallback>
                  <p:oleObj name="Equation" r:id="rId9" imgW="431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97270" y="5470022"/>
                          <a:ext cx="915417" cy="4577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8" name="Group 187"/>
          <p:cNvGrpSpPr/>
          <p:nvPr/>
        </p:nvGrpSpPr>
        <p:grpSpPr>
          <a:xfrm>
            <a:off x="3425511" y="4440765"/>
            <a:ext cx="1941408" cy="582151"/>
            <a:chOff x="3265592" y="5357980"/>
            <a:chExt cx="1941408" cy="582151"/>
          </a:xfrm>
        </p:grpSpPr>
        <p:cxnSp>
          <p:nvCxnSpPr>
            <p:cNvPr id="189" name="Straight Arrow Connector 188"/>
            <p:cNvCxnSpPr/>
            <p:nvPr/>
          </p:nvCxnSpPr>
          <p:spPr>
            <a:xfrm>
              <a:off x="3265592" y="5357980"/>
              <a:ext cx="1941408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0" name="Object 1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6987031"/>
                </p:ext>
              </p:extLst>
            </p:nvPr>
          </p:nvGraphicFramePr>
          <p:xfrm>
            <a:off x="3794196" y="5440813"/>
            <a:ext cx="1024917" cy="499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27" name="Equation" r:id="rId11" imgW="495300" imgH="241300" progId="Equation.3">
                    <p:embed/>
                  </p:oleObj>
                </mc:Choice>
                <mc:Fallback>
                  <p:oleObj name="Equation" r:id="rId11" imgW="4953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94196" y="5440813"/>
                          <a:ext cx="1024917" cy="4993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1" name="Group 190"/>
          <p:cNvGrpSpPr/>
          <p:nvPr/>
        </p:nvGrpSpPr>
        <p:grpSpPr>
          <a:xfrm>
            <a:off x="5377079" y="4440765"/>
            <a:ext cx="1061692" cy="582151"/>
            <a:chOff x="5217160" y="5357980"/>
            <a:chExt cx="1061692" cy="582151"/>
          </a:xfrm>
        </p:grpSpPr>
        <p:cxnSp>
          <p:nvCxnSpPr>
            <p:cNvPr id="192" name="Straight Arrow Connector 191"/>
            <p:cNvCxnSpPr/>
            <p:nvPr/>
          </p:nvCxnSpPr>
          <p:spPr>
            <a:xfrm flipH="1">
              <a:off x="5217160" y="5357980"/>
              <a:ext cx="56237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5718384" y="5357980"/>
              <a:ext cx="419005" cy="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4" name="Object 1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105242"/>
                </p:ext>
              </p:extLst>
            </p:nvPr>
          </p:nvGraphicFramePr>
          <p:xfrm>
            <a:off x="5280215" y="5440812"/>
            <a:ext cx="998637" cy="499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28" name="Equation" r:id="rId13" imgW="482600" imgH="241300" progId="Equation.3">
                    <p:embed/>
                  </p:oleObj>
                </mc:Choice>
                <mc:Fallback>
                  <p:oleObj name="Equation" r:id="rId13" imgW="4826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280215" y="5440812"/>
                          <a:ext cx="998637" cy="4993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" name="Group 194"/>
          <p:cNvGrpSpPr/>
          <p:nvPr/>
        </p:nvGrpSpPr>
        <p:grpSpPr>
          <a:xfrm>
            <a:off x="6742761" y="4431875"/>
            <a:ext cx="640080" cy="569751"/>
            <a:chOff x="7076440" y="5357980"/>
            <a:chExt cx="640080" cy="569751"/>
          </a:xfrm>
        </p:grpSpPr>
        <p:cxnSp>
          <p:nvCxnSpPr>
            <p:cNvPr id="196" name="Straight Arrow Connector 195"/>
            <p:cNvCxnSpPr/>
            <p:nvPr/>
          </p:nvCxnSpPr>
          <p:spPr>
            <a:xfrm flipV="1">
              <a:off x="7076440" y="5357980"/>
              <a:ext cx="64008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7" name="Object 1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3892473"/>
                </p:ext>
              </p:extLst>
            </p:nvPr>
          </p:nvGraphicFramePr>
          <p:xfrm>
            <a:off x="7127805" y="5470023"/>
            <a:ext cx="538480" cy="457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29" name="Equation" r:id="rId15" imgW="254000" imgH="215900" progId="Equation.3">
                    <p:embed/>
                  </p:oleObj>
                </mc:Choice>
                <mc:Fallback>
                  <p:oleObj name="Equation" r:id="rId15" imgW="254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127805" y="5470023"/>
                          <a:ext cx="538480" cy="4577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8" name="Group 197"/>
          <p:cNvGrpSpPr/>
          <p:nvPr/>
        </p:nvGrpSpPr>
        <p:grpSpPr>
          <a:xfrm>
            <a:off x="2720239" y="1894372"/>
            <a:ext cx="3392874" cy="274320"/>
            <a:chOff x="2560320" y="2501145"/>
            <a:chExt cx="3392874" cy="274320"/>
          </a:xfrm>
        </p:grpSpPr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0320" y="2501145"/>
              <a:ext cx="234810" cy="274320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4392" y="2501145"/>
              <a:ext cx="234810" cy="274320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4312" y="2501145"/>
              <a:ext cx="234810" cy="274320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8384" y="2501145"/>
              <a:ext cx="234810" cy="27432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6613" y="2501145"/>
              <a:ext cx="234810" cy="27432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4637" y="2501145"/>
              <a:ext cx="234810" cy="274320"/>
            </a:xfrm>
            <a:prstGeom prst="rect">
              <a:avLst/>
            </a:prstGeom>
          </p:spPr>
        </p:pic>
      </p:grpSp>
      <p:sp>
        <p:nvSpPr>
          <p:cNvPr id="205" name="Rectangle 204"/>
          <p:cNvSpPr/>
          <p:nvPr/>
        </p:nvSpPr>
        <p:spPr>
          <a:xfrm>
            <a:off x="281011" y="1299264"/>
            <a:ext cx="275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cs typeface="Century Gothic"/>
              </a:rPr>
              <a:t>Original algorithm</a:t>
            </a:r>
            <a:r>
              <a:rPr lang="zh-CN" altLang="en-US" sz="2400" dirty="0" smtClean="0">
                <a:solidFill>
                  <a:srgbClr val="000000"/>
                </a:solidFill>
                <a:cs typeface="Century Gothic"/>
              </a:rPr>
              <a:t>：</a:t>
            </a:r>
            <a:endParaRPr lang="en-US" sz="2400" baseline="-25000" dirty="0">
              <a:solidFill>
                <a:srgbClr val="000000"/>
              </a:solidFill>
              <a:cs typeface="Century Gothic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1242096" y="2418927"/>
            <a:ext cx="1478143" cy="655067"/>
            <a:chOff x="1082177" y="3110366"/>
            <a:chExt cx="1478143" cy="655067"/>
          </a:xfrm>
        </p:grpSpPr>
        <p:graphicFrame>
          <p:nvGraphicFramePr>
            <p:cNvPr id="207" name="Object 2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404909"/>
                </p:ext>
              </p:extLst>
            </p:nvPr>
          </p:nvGraphicFramePr>
          <p:xfrm>
            <a:off x="1082177" y="3402139"/>
            <a:ext cx="1303582" cy="363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30" name="Equation" r:id="rId16" imgW="774700" imgH="215900" progId="Equation.3">
                    <p:embed/>
                  </p:oleObj>
                </mc:Choice>
                <mc:Fallback>
                  <p:oleObj name="Equation" r:id="rId16" imgW="774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82177" y="3402139"/>
                          <a:ext cx="1303582" cy="3632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8" name="Straight Arrow Connector 207"/>
            <p:cNvCxnSpPr/>
            <p:nvPr/>
          </p:nvCxnSpPr>
          <p:spPr>
            <a:xfrm flipV="1">
              <a:off x="2126715" y="3110366"/>
              <a:ext cx="433605" cy="2917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extBox 208"/>
          <p:cNvSpPr txBox="1"/>
          <p:nvPr/>
        </p:nvSpPr>
        <p:spPr>
          <a:xfrm>
            <a:off x="6513551" y="1658634"/>
            <a:ext cx="202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entury Gothic"/>
              </a:rPr>
              <a:t>Background activity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513551" y="1383930"/>
            <a:ext cx="201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entury Gothic"/>
              </a:rPr>
              <a:t>Foreground activity</a:t>
            </a:r>
          </a:p>
        </p:txBody>
      </p:sp>
      <p:sp>
        <p:nvSpPr>
          <p:cNvPr id="211" name="Oval 210"/>
          <p:cNvSpPr/>
          <p:nvPr/>
        </p:nvSpPr>
        <p:spPr>
          <a:xfrm>
            <a:off x="6332109" y="1796808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332109" y="1506644"/>
            <a:ext cx="13716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grpSp>
        <p:nvGrpSpPr>
          <p:cNvPr id="213" name="Group 212"/>
          <p:cNvGrpSpPr/>
          <p:nvPr/>
        </p:nvGrpSpPr>
        <p:grpSpPr>
          <a:xfrm>
            <a:off x="281011" y="2824896"/>
            <a:ext cx="7124975" cy="850543"/>
            <a:chOff x="121092" y="3742111"/>
            <a:chExt cx="7124975" cy="850543"/>
          </a:xfrm>
        </p:grpSpPr>
        <p:sp>
          <p:nvSpPr>
            <p:cNvPr id="214" name="TextBox 213"/>
            <p:cNvSpPr txBox="1"/>
            <p:nvPr/>
          </p:nvSpPr>
          <p:spPr>
            <a:xfrm>
              <a:off x="5045625" y="3742111"/>
              <a:ext cx="22004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cs typeface="Century Gothic"/>
                </a:rPr>
                <a:t>Relax the strictness</a:t>
              </a:r>
              <a:br>
                <a:rPr lang="en-US" sz="2000" dirty="0" smtClean="0">
                  <a:cs typeface="Century Gothic"/>
                </a:rPr>
              </a:br>
              <a:r>
                <a:rPr lang="en-US" sz="2000" dirty="0" smtClean="0">
                  <a:cs typeface="Century Gothic"/>
                </a:rPr>
                <a:t>of suppressing</a:t>
              </a:r>
              <a:endParaRPr lang="en-US" sz="2000" baseline="-25000" dirty="0" smtClean="0">
                <a:cs typeface="Century Gothic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21092" y="4130989"/>
              <a:ext cx="29567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rgbClr val="000000"/>
                  </a:solidFill>
                  <a:cs typeface="Century Gothic"/>
                </a:rPr>
                <a:t>Exponential </a:t>
              </a:r>
              <a:r>
                <a:rPr lang="en-US" altLang="zh-CN" sz="2400" dirty="0" err="1" smtClean="0">
                  <a:solidFill>
                    <a:srgbClr val="000000"/>
                  </a:solidFill>
                  <a:cs typeface="Century Gothic"/>
                </a:rPr>
                <a:t>backoff</a:t>
              </a:r>
              <a:r>
                <a:rPr lang="zh-CN" altLang="en-US" sz="2400" dirty="0" smtClean="0">
                  <a:solidFill>
                    <a:srgbClr val="000000"/>
                  </a:solidFill>
                  <a:cs typeface="Century Gothic"/>
                </a:rPr>
                <a:t>：</a:t>
              </a:r>
              <a:endParaRPr lang="en-US" sz="2400" baseline="-25000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216" name="Right Arrow 215"/>
            <p:cNvSpPr/>
            <p:nvPr/>
          </p:nvSpPr>
          <p:spPr>
            <a:xfrm rot="5400000">
              <a:off x="4645170" y="4046485"/>
              <a:ext cx="655821" cy="1376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2199607" y="2354833"/>
            <a:ext cx="4186317" cy="630744"/>
            <a:chOff x="2039688" y="3046272"/>
            <a:chExt cx="4186317" cy="630744"/>
          </a:xfrm>
        </p:grpSpPr>
        <p:sp>
          <p:nvSpPr>
            <p:cNvPr id="218" name="Left Brace 217"/>
            <p:cNvSpPr/>
            <p:nvPr/>
          </p:nvSpPr>
          <p:spPr>
            <a:xfrm rot="16200000">
              <a:off x="3976080" y="1109880"/>
              <a:ext cx="313534" cy="4186317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3571802" y="3276906"/>
              <a:ext cx="1143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cs typeface="Century Gothic"/>
                </a:rPr>
                <a:t>staleness</a:t>
              </a:r>
              <a:endParaRPr lang="en-US" sz="2000" baseline="-25000" dirty="0" smtClean="0">
                <a:cs typeface="Century Gothic"/>
              </a:endParaRPr>
            </a:p>
          </p:txBody>
        </p:sp>
      </p:grpSp>
      <p:sp>
        <p:nvSpPr>
          <p:cNvPr id="223" name="Oval 222"/>
          <p:cNvSpPr/>
          <p:nvPr/>
        </p:nvSpPr>
        <p:spPr>
          <a:xfrm>
            <a:off x="818813" y="2221465"/>
            <a:ext cx="13716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145889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09897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73905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337913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401921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465929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529937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593945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6348296" y="2221465"/>
            <a:ext cx="13716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672939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728819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471" y="3951764"/>
            <a:ext cx="8153215" cy="369332"/>
            <a:chOff x="419471" y="3951764"/>
            <a:chExt cx="8153215" cy="369332"/>
          </a:xfrm>
        </p:grpSpPr>
        <p:sp>
          <p:nvSpPr>
            <p:cNvPr id="247" name="TextBox 246"/>
            <p:cNvSpPr txBox="1"/>
            <p:nvPr/>
          </p:nvSpPr>
          <p:spPr>
            <a:xfrm>
              <a:off x="7960169" y="3951764"/>
              <a:ext cx="61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entury Gothic"/>
                </a:rPr>
                <a:t>time</a:t>
              </a:r>
              <a:endParaRPr lang="en-US" baseline="-25000" dirty="0" smtClean="0">
                <a:cs typeface="Century Gothic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18813" y="4065415"/>
              <a:ext cx="137160" cy="1371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145889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209897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273905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337913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401921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465929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529937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593945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672939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288193" y="406541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419471" y="4133983"/>
              <a:ext cx="7463929" cy="2447"/>
              <a:chOff x="240738" y="1998416"/>
              <a:chExt cx="7463929" cy="2447"/>
            </a:xfrm>
          </p:grpSpPr>
          <p:cxnSp>
            <p:nvCxnSpPr>
              <p:cNvPr id="261" name="Straight Arrow Connector 260"/>
              <p:cNvCxnSpPr/>
              <p:nvPr/>
            </p:nvCxnSpPr>
            <p:spPr>
              <a:xfrm>
                <a:off x="240738" y="1998416"/>
                <a:ext cx="7463929" cy="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476673" y="2000863"/>
                <a:ext cx="516467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1546576" y="2000863"/>
                <a:ext cx="240829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2188162" y="2000863"/>
                <a:ext cx="240829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2818458" y="2000863"/>
                <a:ext cx="240829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3458160" y="2000863"/>
                <a:ext cx="240829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4071710" y="2000863"/>
                <a:ext cx="240829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4746975" y="2000863"/>
                <a:ext cx="240829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5405494" y="2000863"/>
                <a:ext cx="240829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6778975" y="2000863"/>
                <a:ext cx="240829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6118575" y="2000863"/>
                <a:ext cx="240829" cy="0"/>
              </a:xfrm>
              <a:prstGeom prst="lin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7" name="Oval 256"/>
            <p:cNvSpPr/>
            <p:nvPr/>
          </p:nvSpPr>
          <p:spPr>
            <a:xfrm>
              <a:off x="6348296" y="4065415"/>
              <a:ext cx="137160" cy="1371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entury Gothic"/>
              </a:endParaRPr>
            </a:p>
          </p:txBody>
        </p:sp>
      </p:grpSp>
      <p:sp>
        <p:nvSpPr>
          <p:cNvPr id="272" name="Rectangle 271"/>
          <p:cNvSpPr/>
          <p:nvPr/>
        </p:nvSpPr>
        <p:spPr>
          <a:xfrm>
            <a:off x="94575" y="4589473"/>
            <a:ext cx="1467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cs typeface="Century Gothic"/>
              </a:rPr>
              <a:t>threshold time:</a:t>
            </a:r>
            <a:endParaRPr lang="en-US" sz="1600" baseline="-25000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18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20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>
            <a:spLocks noGrp="1"/>
          </p:cNvSpPr>
          <p:nvPr>
            <p:ph type="title"/>
          </p:nvPr>
        </p:nvSpPr>
        <p:spPr>
          <a:xfrm>
            <a:off x="264160" y="205979"/>
            <a:ext cx="8696396" cy="85725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Exponential </a:t>
            </a:r>
            <a:r>
              <a:rPr lang="en-US" dirty="0" err="1" smtClean="0">
                <a:latin typeface="+mn-lt"/>
              </a:rPr>
              <a:t>Backoff</a:t>
            </a:r>
            <a:r>
              <a:rPr lang="en-US" dirty="0" smtClean="0">
                <a:latin typeface="+mn-lt"/>
              </a:rPr>
              <a:t> Algorithm</a:t>
            </a:r>
            <a:endParaRPr lang="en-US" dirty="0">
              <a:latin typeface="+mn-l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960169" y="2107814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entury Gothic"/>
              </a:rPr>
              <a:t>time</a:t>
            </a:r>
            <a:endParaRPr lang="en-US" baseline="-25000" dirty="0" smtClean="0">
              <a:cs typeface="Century Gothic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387301" y="1894372"/>
            <a:ext cx="927667" cy="274320"/>
            <a:chOff x="1227382" y="2501145"/>
            <a:chExt cx="927667" cy="274320"/>
          </a:xfrm>
        </p:grpSpPr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7382" y="2501145"/>
              <a:ext cx="234809" cy="274320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0240" y="2501145"/>
              <a:ext cx="234809" cy="274320"/>
            </a:xfrm>
            <a:prstGeom prst="rect">
              <a:avLst/>
            </a:prstGeom>
          </p:spPr>
        </p:pic>
      </p:grpSp>
      <p:grpSp>
        <p:nvGrpSpPr>
          <p:cNvPr id="235" name="Group 234"/>
          <p:cNvGrpSpPr/>
          <p:nvPr/>
        </p:nvGrpSpPr>
        <p:grpSpPr>
          <a:xfrm>
            <a:off x="3984311" y="3737096"/>
            <a:ext cx="1517221" cy="274320"/>
            <a:chOff x="3824392" y="4654311"/>
            <a:chExt cx="1517221" cy="274320"/>
          </a:xfrm>
        </p:grpSpPr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4392" y="4654311"/>
              <a:ext cx="234810" cy="274320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4312" y="4654311"/>
              <a:ext cx="234810" cy="274320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6804" y="4654311"/>
              <a:ext cx="234809" cy="274320"/>
            </a:xfrm>
            <a:prstGeom prst="rect">
              <a:avLst/>
            </a:prstGeom>
          </p:spPr>
        </p:pic>
      </p:grpSp>
      <p:pic>
        <p:nvPicPr>
          <p:cNvPr id="239" name="Picture 2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303" y="3749042"/>
            <a:ext cx="234810" cy="274320"/>
          </a:xfrm>
          <a:prstGeom prst="rect">
            <a:avLst/>
          </a:prstGeom>
        </p:spPr>
      </p:pic>
      <p:grpSp>
        <p:nvGrpSpPr>
          <p:cNvPr id="240" name="Group 239"/>
          <p:cNvGrpSpPr/>
          <p:nvPr/>
        </p:nvGrpSpPr>
        <p:grpSpPr>
          <a:xfrm>
            <a:off x="6656696" y="3737096"/>
            <a:ext cx="787680" cy="274320"/>
            <a:chOff x="6990635" y="4669551"/>
            <a:chExt cx="787680" cy="274320"/>
          </a:xfrm>
        </p:grpSpPr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0635" y="4669551"/>
              <a:ext cx="234809" cy="274320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3506" y="4669551"/>
              <a:ext cx="234809" cy="274320"/>
            </a:xfrm>
            <a:prstGeom prst="rect">
              <a:avLst/>
            </a:prstGeom>
          </p:spPr>
        </p:pic>
      </p:grpSp>
      <p:grpSp>
        <p:nvGrpSpPr>
          <p:cNvPr id="243" name="Group 242"/>
          <p:cNvGrpSpPr/>
          <p:nvPr/>
        </p:nvGrpSpPr>
        <p:grpSpPr>
          <a:xfrm>
            <a:off x="1387301" y="3737096"/>
            <a:ext cx="927667" cy="274320"/>
            <a:chOff x="1227382" y="4654311"/>
            <a:chExt cx="927667" cy="274320"/>
          </a:xfrm>
        </p:grpSpPr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7382" y="4654311"/>
              <a:ext cx="234809" cy="274320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0240" y="4654311"/>
              <a:ext cx="234809" cy="274320"/>
            </a:xfrm>
            <a:prstGeom prst="rect">
              <a:avLst/>
            </a:prstGeom>
          </p:spPr>
        </p:pic>
      </p:grpSp>
      <p:grpSp>
        <p:nvGrpSpPr>
          <p:cNvPr id="248" name="Group 247"/>
          <p:cNvGrpSpPr/>
          <p:nvPr/>
        </p:nvGrpSpPr>
        <p:grpSpPr>
          <a:xfrm>
            <a:off x="2720239" y="3737096"/>
            <a:ext cx="866982" cy="274320"/>
            <a:chOff x="2560320" y="4654311"/>
            <a:chExt cx="866982" cy="274320"/>
          </a:xfrm>
        </p:grpSpPr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0320" y="4654311"/>
              <a:ext cx="234810" cy="274320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2493" y="4654311"/>
              <a:ext cx="234809" cy="274320"/>
            </a:xfrm>
            <a:prstGeom prst="rect">
              <a:avLst/>
            </a:prstGeom>
          </p:spPr>
        </p:pic>
      </p:grpSp>
      <p:grpSp>
        <p:nvGrpSpPr>
          <p:cNvPr id="263" name="Group 262"/>
          <p:cNvGrpSpPr/>
          <p:nvPr/>
        </p:nvGrpSpPr>
        <p:grpSpPr>
          <a:xfrm>
            <a:off x="2720239" y="1894372"/>
            <a:ext cx="3392874" cy="274320"/>
            <a:chOff x="2560320" y="2501145"/>
            <a:chExt cx="3392874" cy="274320"/>
          </a:xfrm>
        </p:grpSpPr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0320" y="2501145"/>
              <a:ext cx="234810" cy="274320"/>
            </a:xfrm>
            <a:prstGeom prst="rect">
              <a:avLst/>
            </a:prstGeom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4392" y="2501145"/>
              <a:ext cx="234810" cy="274320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4312" y="2501145"/>
              <a:ext cx="234810" cy="274320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8384" y="2501145"/>
              <a:ext cx="234810" cy="274320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6613" y="2501145"/>
              <a:ext cx="234810" cy="274320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4637" y="2501145"/>
              <a:ext cx="234810" cy="274320"/>
            </a:xfrm>
            <a:prstGeom prst="rect">
              <a:avLst/>
            </a:prstGeom>
          </p:spPr>
        </p:pic>
      </p:grpSp>
      <p:sp>
        <p:nvSpPr>
          <p:cNvPr id="270" name="Rectangle 269"/>
          <p:cNvSpPr/>
          <p:nvPr/>
        </p:nvSpPr>
        <p:spPr>
          <a:xfrm>
            <a:off x="281011" y="1299264"/>
            <a:ext cx="275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cs typeface="Century Gothic"/>
              </a:rPr>
              <a:t>Original algorithm</a:t>
            </a:r>
            <a:r>
              <a:rPr lang="zh-CN" altLang="en-US" sz="2400" dirty="0" smtClean="0">
                <a:solidFill>
                  <a:srgbClr val="000000"/>
                </a:solidFill>
                <a:cs typeface="Century Gothic"/>
              </a:rPr>
              <a:t>：</a:t>
            </a:r>
            <a:endParaRPr lang="en-US" sz="2400" baseline="-25000" dirty="0">
              <a:solidFill>
                <a:srgbClr val="000000"/>
              </a:solidFill>
              <a:cs typeface="Century Gothic"/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1242096" y="2418927"/>
            <a:ext cx="1478143" cy="655067"/>
            <a:chOff x="1082177" y="3110366"/>
            <a:chExt cx="1478143" cy="655067"/>
          </a:xfrm>
        </p:grpSpPr>
        <p:graphicFrame>
          <p:nvGraphicFramePr>
            <p:cNvPr id="272" name="Object 2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4501759"/>
                </p:ext>
              </p:extLst>
            </p:nvPr>
          </p:nvGraphicFramePr>
          <p:xfrm>
            <a:off x="1082177" y="3402139"/>
            <a:ext cx="1303582" cy="363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1" name="Equation" r:id="rId6" imgW="774700" imgH="215900" progId="Equation.3">
                    <p:embed/>
                  </p:oleObj>
                </mc:Choice>
                <mc:Fallback>
                  <p:oleObj name="Equation" r:id="rId6" imgW="774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82177" y="3402139"/>
                          <a:ext cx="1303582" cy="3632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3" name="Straight Arrow Connector 272"/>
            <p:cNvCxnSpPr/>
            <p:nvPr/>
          </p:nvCxnSpPr>
          <p:spPr>
            <a:xfrm flipV="1">
              <a:off x="2126715" y="3110366"/>
              <a:ext cx="433605" cy="2917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TextBox 273"/>
          <p:cNvSpPr txBox="1"/>
          <p:nvPr/>
        </p:nvSpPr>
        <p:spPr>
          <a:xfrm>
            <a:off x="6513551" y="1658634"/>
            <a:ext cx="202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entury Gothic"/>
              </a:rPr>
              <a:t>Background activity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6513551" y="1383930"/>
            <a:ext cx="201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entury Gothic"/>
              </a:rPr>
              <a:t>Foreground activity</a:t>
            </a:r>
          </a:p>
        </p:txBody>
      </p:sp>
      <p:sp>
        <p:nvSpPr>
          <p:cNvPr id="276" name="Oval 275"/>
          <p:cNvSpPr/>
          <p:nvPr/>
        </p:nvSpPr>
        <p:spPr>
          <a:xfrm>
            <a:off x="6332109" y="1796808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6332109" y="1506644"/>
            <a:ext cx="13716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281011" y="2824896"/>
            <a:ext cx="7124975" cy="850543"/>
            <a:chOff x="121092" y="3742111"/>
            <a:chExt cx="7124975" cy="850543"/>
          </a:xfrm>
        </p:grpSpPr>
        <p:sp>
          <p:nvSpPr>
            <p:cNvPr id="279" name="TextBox 278"/>
            <p:cNvSpPr txBox="1"/>
            <p:nvPr/>
          </p:nvSpPr>
          <p:spPr>
            <a:xfrm>
              <a:off x="5045625" y="3742111"/>
              <a:ext cx="22004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cs typeface="Century Gothic"/>
                </a:rPr>
                <a:t>Relax the strictness</a:t>
              </a:r>
              <a:br>
                <a:rPr lang="en-US" sz="2000" dirty="0" smtClean="0">
                  <a:cs typeface="Century Gothic"/>
                </a:rPr>
              </a:br>
              <a:r>
                <a:rPr lang="en-US" sz="2000" dirty="0" smtClean="0">
                  <a:cs typeface="Century Gothic"/>
                </a:rPr>
                <a:t>of suppressing</a:t>
              </a:r>
              <a:endParaRPr lang="en-US" sz="2000" baseline="-25000" dirty="0" smtClean="0">
                <a:cs typeface="Century Gothic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21092" y="4130989"/>
              <a:ext cx="29567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rgbClr val="000000"/>
                  </a:solidFill>
                  <a:cs typeface="Century Gothic"/>
                </a:rPr>
                <a:t>Exponential </a:t>
              </a:r>
              <a:r>
                <a:rPr lang="en-US" altLang="zh-CN" sz="2400" dirty="0" err="1" smtClean="0">
                  <a:solidFill>
                    <a:srgbClr val="000000"/>
                  </a:solidFill>
                  <a:cs typeface="Century Gothic"/>
                </a:rPr>
                <a:t>backoff</a:t>
              </a:r>
              <a:r>
                <a:rPr lang="zh-CN" altLang="en-US" sz="2400" dirty="0" smtClean="0">
                  <a:solidFill>
                    <a:srgbClr val="000000"/>
                  </a:solidFill>
                  <a:cs typeface="Century Gothic"/>
                </a:rPr>
                <a:t>：</a:t>
              </a:r>
              <a:endParaRPr lang="en-US" sz="2400" baseline="-25000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281" name="Right Arrow 280"/>
            <p:cNvSpPr/>
            <p:nvPr/>
          </p:nvSpPr>
          <p:spPr>
            <a:xfrm rot="5400000">
              <a:off x="4645170" y="4046485"/>
              <a:ext cx="655821" cy="1376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199607" y="2354833"/>
            <a:ext cx="4186317" cy="630744"/>
            <a:chOff x="2039688" y="3046272"/>
            <a:chExt cx="4186317" cy="630744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3976080" y="1109880"/>
              <a:ext cx="313534" cy="4186317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3571802" y="3276906"/>
              <a:ext cx="1143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cs typeface="Century Gothic"/>
                </a:rPr>
                <a:t>staleness</a:t>
              </a:r>
              <a:endParaRPr lang="en-US" sz="2000" baseline="-25000" dirty="0" smtClean="0">
                <a:cs typeface="Century Gothic"/>
              </a:endParaRPr>
            </a:p>
          </p:txBody>
        </p:sp>
      </p:grpSp>
      <p:sp>
        <p:nvSpPr>
          <p:cNvPr id="285" name="Oval 284"/>
          <p:cNvSpPr/>
          <p:nvPr/>
        </p:nvSpPr>
        <p:spPr>
          <a:xfrm>
            <a:off x="818813" y="2221465"/>
            <a:ext cx="13716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145889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09897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73905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337913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401921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465929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529937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593945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6348296" y="2221465"/>
            <a:ext cx="13716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672939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7288193" y="222146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grpSp>
        <p:nvGrpSpPr>
          <p:cNvPr id="297" name="Group 296"/>
          <p:cNvGrpSpPr/>
          <p:nvPr/>
        </p:nvGrpSpPr>
        <p:grpSpPr>
          <a:xfrm>
            <a:off x="419471" y="2290033"/>
            <a:ext cx="7463929" cy="2447"/>
            <a:chOff x="240738" y="1998416"/>
            <a:chExt cx="7463929" cy="2447"/>
          </a:xfrm>
        </p:grpSpPr>
        <p:cxnSp>
          <p:nvCxnSpPr>
            <p:cNvPr id="298" name="Straight Arrow Connector 297"/>
            <p:cNvCxnSpPr/>
            <p:nvPr/>
          </p:nvCxnSpPr>
          <p:spPr>
            <a:xfrm>
              <a:off x="240738" y="1998416"/>
              <a:ext cx="7463929" cy="0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476673" y="2000863"/>
              <a:ext cx="516467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546576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2188162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2818458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3458160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4071710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4746975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5405494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6118575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6778975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TextBox 308"/>
          <p:cNvSpPr txBox="1"/>
          <p:nvPr/>
        </p:nvSpPr>
        <p:spPr>
          <a:xfrm>
            <a:off x="7960169" y="3951764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entury Gothic"/>
              </a:rPr>
              <a:t>time</a:t>
            </a:r>
            <a:endParaRPr lang="en-US" baseline="-25000" dirty="0" smtClean="0">
              <a:cs typeface="Century Gothic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818813" y="4065415"/>
            <a:ext cx="13716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145889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09897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73905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337913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401921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465929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529937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593945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348296" y="4065415"/>
            <a:ext cx="13716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72939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7288193" y="406541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entury Gothic"/>
            </a:endParaRPr>
          </a:p>
        </p:txBody>
      </p:sp>
      <p:grpSp>
        <p:nvGrpSpPr>
          <p:cNvPr id="322" name="Group 321"/>
          <p:cNvGrpSpPr/>
          <p:nvPr/>
        </p:nvGrpSpPr>
        <p:grpSpPr>
          <a:xfrm>
            <a:off x="419471" y="4133983"/>
            <a:ext cx="7463929" cy="2447"/>
            <a:chOff x="240738" y="1998416"/>
            <a:chExt cx="7463929" cy="2447"/>
          </a:xfrm>
        </p:grpSpPr>
        <p:cxnSp>
          <p:nvCxnSpPr>
            <p:cNvPr id="323" name="Straight Arrow Connector 322"/>
            <p:cNvCxnSpPr/>
            <p:nvPr/>
          </p:nvCxnSpPr>
          <p:spPr>
            <a:xfrm>
              <a:off x="240738" y="1998416"/>
              <a:ext cx="7463929" cy="0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476673" y="2000863"/>
              <a:ext cx="516467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1546576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2188162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2818458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3458160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4071710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4746975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5405494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6118575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6778975" y="2000863"/>
              <a:ext cx="240829" cy="0"/>
            </a:xfrm>
            <a:prstGeom prst="lin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4" name="Group 333"/>
          <p:cNvGrpSpPr/>
          <p:nvPr/>
        </p:nvGrpSpPr>
        <p:grpSpPr>
          <a:xfrm>
            <a:off x="5289965" y="4227026"/>
            <a:ext cx="1319695" cy="630744"/>
            <a:chOff x="1731029" y="3046272"/>
            <a:chExt cx="5372505" cy="630744"/>
          </a:xfrm>
        </p:grpSpPr>
        <p:sp>
          <p:nvSpPr>
            <p:cNvPr id="335" name="Left Brace 334"/>
            <p:cNvSpPr/>
            <p:nvPr/>
          </p:nvSpPr>
          <p:spPr>
            <a:xfrm rot="16200000">
              <a:off x="4057732" y="990600"/>
              <a:ext cx="313534" cy="4424878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731029" y="3276906"/>
              <a:ext cx="53725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cs typeface="Century Gothic"/>
                </a:rPr>
                <a:t>staleness</a:t>
              </a:r>
              <a:endParaRPr lang="en-US" sz="2000" baseline="-25000" dirty="0" smtClean="0">
                <a:cs typeface="Century Gothic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26762" y="187172"/>
            <a:ext cx="8006959" cy="2054710"/>
            <a:chOff x="293523" y="2216902"/>
            <a:chExt cx="8006958" cy="2054710"/>
          </a:xfrm>
        </p:grpSpPr>
        <p:grpSp>
          <p:nvGrpSpPr>
            <p:cNvPr id="23" name="Group 22"/>
            <p:cNvGrpSpPr/>
            <p:nvPr/>
          </p:nvGrpSpPr>
          <p:grpSpPr>
            <a:xfrm>
              <a:off x="564486" y="2296850"/>
              <a:ext cx="7735995" cy="1746541"/>
              <a:chOff x="564486" y="2040295"/>
              <a:chExt cx="7735995" cy="1746541"/>
            </a:xfrm>
          </p:grpSpPr>
          <p:graphicFrame>
            <p:nvGraphicFramePr>
              <p:cNvPr id="26" name="Chart 25"/>
              <p:cNvGraphicFramePr/>
              <p:nvPr>
                <p:extLst>
                  <p:ext uri="{D42A27DB-BD31-4B8C-83A1-F6EECF244321}">
                    <p14:modId xmlns:p14="http://schemas.microsoft.com/office/powerpoint/2010/main" val="110254011"/>
                  </p:ext>
                </p:extLst>
              </p:nvPr>
            </p:nvGraphicFramePr>
            <p:xfrm>
              <a:off x="679948" y="2610706"/>
              <a:ext cx="6396702" cy="11761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564486" y="2040295"/>
                <a:ext cx="77359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 Black"/>
                    <a:cs typeface="Arial Black"/>
                  </a:rPr>
                  <a:t>Important features to buy new phones  </a:t>
                </a:r>
                <a:endParaRPr lang="en-US" sz="2800" b="1" dirty="0">
                  <a:latin typeface="Arial Black"/>
                  <a:cs typeface="Arial Black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79947" y="2651480"/>
                <a:ext cx="7440926" cy="384831"/>
              </a:xfrm>
              <a:prstGeom prst="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3523" y="2216902"/>
              <a:ext cx="8006958" cy="2054710"/>
            </a:xfrm>
            <a:prstGeom prst="rect">
              <a:avLst/>
            </a:prstGeom>
            <a:noFill/>
            <a:ln w="19050" cmpd="sng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4486" y="3859947"/>
              <a:ext cx="4075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</a:rPr>
                <a:t>http://</a:t>
              </a:r>
              <a:r>
                <a:rPr lang="en-US" i="1" dirty="0" err="1" smtClean="0">
                  <a:solidFill>
                    <a:srgbClr val="000000"/>
                  </a:solidFill>
                </a:rPr>
                <a:t>www.theguardian.com</a:t>
              </a:r>
              <a:r>
                <a:rPr lang="en-US" i="1" dirty="0" smtClean="0">
                  <a:solidFill>
                    <a:srgbClr val="000000"/>
                  </a:solidFill>
                </a:rPr>
                <a:t>,  </a:t>
              </a:r>
              <a:r>
                <a:rPr lang="en-US" dirty="0" smtClean="0">
                  <a:solidFill>
                    <a:srgbClr val="000000"/>
                  </a:solidFill>
                </a:rPr>
                <a:t>May 2014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6762" y="2483562"/>
            <a:ext cx="8006959" cy="2416786"/>
            <a:chOff x="626762" y="3231445"/>
            <a:chExt cx="8006959" cy="2416786"/>
          </a:xfrm>
        </p:grpSpPr>
        <p:sp>
          <p:nvSpPr>
            <p:cNvPr id="30" name="TextBox 29"/>
            <p:cNvSpPr txBox="1"/>
            <p:nvPr/>
          </p:nvSpPr>
          <p:spPr>
            <a:xfrm>
              <a:off x="1013186" y="5222454"/>
              <a:ext cx="4995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</a:rPr>
                <a:t>http://</a:t>
              </a:r>
              <a:r>
                <a:rPr lang="en-US" i="1" dirty="0" err="1">
                  <a:solidFill>
                    <a:srgbClr val="000000"/>
                  </a:solidFill>
                </a:rPr>
                <a:t>mobileenerlytics.com</a:t>
              </a:r>
              <a:r>
                <a:rPr lang="en-US" i="1" dirty="0">
                  <a:solidFill>
                    <a:srgbClr val="000000"/>
                  </a:solidFill>
                </a:rPr>
                <a:t>/blog/?p=14,  </a:t>
              </a:r>
              <a:r>
                <a:rPr lang="en-US" dirty="0" smtClean="0">
                  <a:solidFill>
                    <a:srgbClr val="000000"/>
                  </a:solidFill>
                </a:rPr>
                <a:t>Dec</a:t>
              </a:r>
              <a:r>
                <a:rPr lang="zh-CN" altLang="en-US" i="1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2014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093" y="3818468"/>
              <a:ext cx="2421240" cy="146043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1190" y="3903134"/>
              <a:ext cx="3568700" cy="125730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3797692" y="4560138"/>
              <a:ext cx="3640420" cy="614408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6762" y="3231445"/>
              <a:ext cx="8006959" cy="2416786"/>
            </a:xfrm>
            <a:prstGeom prst="rect">
              <a:avLst/>
            </a:prstGeom>
            <a:noFill/>
            <a:ln w="19050" cmpd="sng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4316" y="3295459"/>
              <a:ext cx="7735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 Black"/>
                  <a:cs typeface="Arial Black"/>
                </a:rPr>
                <a:t>How often do users charge phones?</a:t>
              </a:r>
              <a:endParaRPr lang="en-US" sz="2800" b="1" dirty="0">
                <a:latin typeface="Arial Black"/>
                <a:cs typeface="Arial Black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0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Evaluation of Exponential </a:t>
            </a:r>
            <a:r>
              <a:rPr lang="en-US" dirty="0" err="1" smtClean="0">
                <a:latin typeface="+mn-lt"/>
              </a:rPr>
              <a:t>Backoff</a:t>
            </a:r>
            <a:r>
              <a:rPr lang="en-US" dirty="0" smtClean="0">
                <a:latin typeface="+mn-lt"/>
              </a:rPr>
              <a:t> Algorithm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1" y="1210708"/>
            <a:ext cx="2876181" cy="21216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176870" y="2580923"/>
            <a:ext cx="2438839" cy="1313892"/>
            <a:chOff x="1526383" y="4457223"/>
            <a:chExt cx="2438839" cy="1751854"/>
          </a:xfrm>
        </p:grpSpPr>
        <p:sp>
          <p:nvSpPr>
            <p:cNvPr id="13" name="TextBox 12"/>
            <p:cNvSpPr txBox="1"/>
            <p:nvPr/>
          </p:nvSpPr>
          <p:spPr>
            <a:xfrm>
              <a:off x="1526383" y="5265230"/>
              <a:ext cx="2438839" cy="9438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avg. energy saving</a:t>
              </a:r>
              <a:r>
                <a:rPr lang="zh-CN" altLang="en-US" sz="2000" dirty="0" smtClean="0">
                  <a:solidFill>
                    <a:srgbClr val="000000"/>
                  </a:solidFill>
                  <a:cs typeface="Century Gothic"/>
                </a:rPr>
                <a:t> </a:t>
              </a:r>
              <a:r>
                <a:rPr lang="en-US" altLang="zh-CN" sz="2000" dirty="0" smtClean="0">
                  <a:solidFill>
                    <a:srgbClr val="000000"/>
                  </a:solidFill>
                  <a:cs typeface="Century Gothic"/>
                </a:rPr>
                <a:t>16.4%</a:t>
              </a:r>
              <a:r>
                <a:rPr lang="zh-CN" altLang="en-US" sz="2000" dirty="0" smtClean="0">
                  <a:solidFill>
                    <a:srgbClr val="000000"/>
                  </a:solidFill>
                  <a:cs typeface="Century Gothic"/>
                </a:rPr>
                <a:t> </a:t>
              </a:r>
              <a:r>
                <a:rPr lang="zh-CN" altLang="en-US" sz="2000" dirty="0" smtClean="0">
                  <a:solidFill>
                    <a:srgbClr val="000000"/>
                  </a:solidFill>
                  <a:cs typeface="Century Gothic"/>
                  <a:sym typeface="Wingdings"/>
                </a:rPr>
                <a:t></a:t>
              </a:r>
              <a:r>
                <a:rPr lang="en-US" altLang="zh-CN" sz="2000" dirty="0" smtClean="0">
                  <a:solidFill>
                    <a:srgbClr val="000000"/>
                  </a:solidFill>
                  <a:cs typeface="Century Gothic"/>
                </a:rPr>
                <a:t> 15.7%</a:t>
              </a:r>
              <a:endParaRPr lang="en-US" sz="2000" baseline="-25000" dirty="0" smtClean="0">
                <a:solidFill>
                  <a:srgbClr val="000000"/>
                </a:solidFill>
                <a:cs typeface="Century Gothic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3223672" y="4457223"/>
              <a:ext cx="160188" cy="70444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58" y="1221290"/>
            <a:ext cx="2882081" cy="21259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855368" y="1657746"/>
            <a:ext cx="2499895" cy="954628"/>
            <a:chOff x="5569959" y="3593216"/>
            <a:chExt cx="2499895" cy="1272837"/>
          </a:xfrm>
        </p:grpSpPr>
        <p:sp>
          <p:nvSpPr>
            <p:cNvPr id="15" name="TextBox 14"/>
            <p:cNvSpPr txBox="1"/>
            <p:nvPr/>
          </p:nvSpPr>
          <p:spPr>
            <a:xfrm>
              <a:off x="5569959" y="3593216"/>
              <a:ext cx="2499895" cy="94384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staleness increase </a:t>
              </a:r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2.5x</a:t>
              </a:r>
              <a:r>
                <a:rPr lang="zh-CN" altLang="en-US" sz="2000" dirty="0" smtClean="0">
                  <a:solidFill>
                    <a:srgbClr val="000000"/>
                  </a:solidFill>
                  <a:cs typeface="Century Gothic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cs typeface="Century Gothic"/>
                  <a:sym typeface="Wingdings"/>
                </a:rPr>
                <a:t></a:t>
              </a:r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1.3x</a:t>
              </a:r>
              <a:endParaRPr lang="en-US" sz="2000" baseline="-25000" dirty="0" smtClean="0">
                <a:solidFill>
                  <a:srgbClr val="000000"/>
                </a:solidFill>
                <a:cs typeface="Century Gothic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905042" y="4085659"/>
              <a:ext cx="128512" cy="7803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95" y="3254487"/>
            <a:ext cx="3810467" cy="184009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25055" y="4333332"/>
            <a:ext cx="4775787" cy="400110"/>
            <a:chOff x="2469347" y="5272773"/>
            <a:chExt cx="4775787" cy="533480"/>
          </a:xfrm>
        </p:grpSpPr>
        <p:sp>
          <p:nvSpPr>
            <p:cNvPr id="19" name="TextBox 18"/>
            <p:cNvSpPr txBox="1"/>
            <p:nvPr/>
          </p:nvSpPr>
          <p:spPr>
            <a:xfrm>
              <a:off x="2469347" y="5272773"/>
              <a:ext cx="3917408" cy="53348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staleness of individual apps reduces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386755" y="5556217"/>
              <a:ext cx="85837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8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434190" y="1938178"/>
            <a:ext cx="3707920" cy="2325345"/>
            <a:chOff x="4826959" y="3155818"/>
            <a:chExt cx="4129509" cy="3100459"/>
          </a:xfrm>
        </p:grpSpPr>
        <p:sp>
          <p:nvSpPr>
            <p:cNvPr id="19" name="Rectangle 18"/>
            <p:cNvSpPr/>
            <p:nvPr/>
          </p:nvSpPr>
          <p:spPr>
            <a:xfrm>
              <a:off x="4826959" y="4258682"/>
              <a:ext cx="1175730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solidFill>
                    <a:srgbClr val="604A7B"/>
                  </a:solidFill>
                  <a:cs typeface="Century Gothic"/>
                </a:rPr>
                <a:t>allowHush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54386" y="3863683"/>
              <a:ext cx="2702082" cy="4103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2">
                      <a:lumMod val="75000"/>
                    </a:schemeClr>
                  </a:solidFill>
                  <a:cs typeface="Century Gothic"/>
                </a:rPr>
                <a:t>LocationManagerService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cs typeface="Century Gothic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54386" y="5845908"/>
              <a:ext cx="2702082" cy="4103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2">
                      <a:lumMod val="75000"/>
                    </a:schemeClr>
                  </a:solidFill>
                  <a:cs typeface="Century Gothic"/>
                </a:rPr>
                <a:t>TelephoneRegistry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cs typeface="Century Gothi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54386" y="5193857"/>
              <a:ext cx="2702082" cy="4103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2">
                      <a:lumMod val="75000"/>
                    </a:schemeClr>
                  </a:solidFill>
                  <a:cs typeface="Century Gothic"/>
                </a:rPr>
                <a:t>PendingIntentRecord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cs typeface="Century Gothic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54386" y="3155818"/>
              <a:ext cx="2702082" cy="4103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2">
                      <a:lumMod val="75000"/>
                    </a:schemeClr>
                  </a:solidFill>
                  <a:cs typeface="Century Gothic"/>
                </a:rPr>
                <a:t>BroadcastQueue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cs typeface="Century Gothic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5400000">
              <a:off x="7384483" y="4161701"/>
              <a:ext cx="883716" cy="1028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…</a:t>
              </a:r>
              <a:endParaRPr lang="en-US" sz="1600" dirty="0"/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5945909" y="3325095"/>
              <a:ext cx="308477" cy="269009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>
            <a:xfrm flipH="1">
              <a:off x="4964545" y="4670140"/>
              <a:ext cx="981364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Architecture of HUSH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6202" y="2417494"/>
            <a:ext cx="3375570" cy="160043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cs typeface="Century Gothic"/>
              </a:rPr>
              <a:t>BatteryStatsImpl.Uid.Pkg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{</a:t>
            </a:r>
          </a:p>
          <a:p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   </a:t>
            </a:r>
            <a:r>
              <a:rPr lang="en-US" sz="1400" dirty="0" smtClean="0">
                <a:solidFill>
                  <a:srgbClr val="77933C"/>
                </a:solidFill>
                <a:cs typeface="Century Gothic"/>
              </a:rPr>
              <a:t>long </a:t>
            </a:r>
            <a:r>
              <a:rPr lang="en-US" sz="1400" dirty="0" err="1" smtClean="0">
                <a:solidFill>
                  <a:schemeClr val="tx1"/>
                </a:solidFill>
                <a:cs typeface="Century Gothic"/>
              </a:rPr>
              <a:t>mBgTime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cs typeface="Century Gothic"/>
              </a:rPr>
              <a:t>long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Century Gothic"/>
              </a:rPr>
              <a:t>mThrTime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  </a:t>
            </a:r>
            <a:r>
              <a:rPr lang="en-US" sz="1400" dirty="0" smtClean="0">
                <a:solidFill>
                  <a:srgbClr val="77933C"/>
                </a:solidFill>
                <a:cs typeface="Century Gothic"/>
              </a:rPr>
              <a:t>void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cs typeface="Century Gothic"/>
              </a:rPr>
              <a:t>updateFg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(){…}</a:t>
            </a:r>
          </a:p>
          <a:p>
            <a:r>
              <a:rPr lang="en-US" sz="1400" dirty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  </a:t>
            </a:r>
            <a:r>
              <a:rPr lang="en-US" sz="1400" dirty="0" smtClean="0">
                <a:solidFill>
                  <a:srgbClr val="77933C"/>
                </a:solidFill>
                <a:cs typeface="Century Gothic"/>
              </a:rPr>
              <a:t>void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400" dirty="0" err="1" smtClean="0">
                <a:solidFill>
                  <a:srgbClr val="604A7B"/>
                </a:solidFill>
                <a:cs typeface="Century Gothic"/>
              </a:rPr>
              <a:t>updateBg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() {…}</a:t>
            </a:r>
          </a:p>
          <a:p>
            <a:r>
              <a:rPr lang="en-US" sz="1400" dirty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  </a:t>
            </a:r>
            <a:r>
              <a:rPr lang="en-US" sz="1400" dirty="0" err="1" smtClean="0">
                <a:solidFill>
                  <a:srgbClr val="77933C"/>
                </a:solidFill>
                <a:cs typeface="Century Gothic"/>
              </a:rPr>
              <a:t>boolean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400" dirty="0" err="1" smtClean="0">
                <a:solidFill>
                  <a:srgbClr val="604A7B"/>
                </a:solidFill>
                <a:cs typeface="Century Gothic"/>
              </a:rPr>
              <a:t>allowHush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() 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{</a:t>
            </a:r>
            <a:r>
              <a:rPr lang="en-US" altLang="zh-CN" sz="1400" dirty="0" smtClean="0">
                <a:solidFill>
                  <a:schemeClr val="tx1"/>
                </a:solidFill>
                <a:cs typeface="Century Gothic"/>
              </a:rPr>
              <a:t>…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}</a:t>
            </a:r>
            <a:endParaRPr lang="en-US" sz="1400" dirty="0" smtClean="0">
              <a:solidFill>
                <a:schemeClr val="tx1"/>
              </a:solidFill>
              <a:cs typeface="Century Gothic"/>
            </a:endParaRPr>
          </a:p>
          <a:p>
            <a:r>
              <a:rPr lang="en-US" sz="1400" dirty="0">
                <a:solidFill>
                  <a:schemeClr val="tx1"/>
                </a:solidFill>
                <a:cs typeface="Century Gothic"/>
              </a:rPr>
              <a:t>}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28267" y="1297281"/>
            <a:ext cx="5472178" cy="1042183"/>
            <a:chOff x="728266" y="1417636"/>
            <a:chExt cx="5472178" cy="2213097"/>
          </a:xfrm>
        </p:grpSpPr>
        <p:sp>
          <p:nvSpPr>
            <p:cNvPr id="3" name="TextBox 2"/>
            <p:cNvSpPr txBox="1"/>
            <p:nvPr/>
          </p:nvSpPr>
          <p:spPr>
            <a:xfrm>
              <a:off x="728266" y="1417636"/>
              <a:ext cx="1906391" cy="653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2">
                      <a:lumMod val="75000"/>
                    </a:schemeClr>
                  </a:solidFill>
                  <a:cs typeface="Century Gothic"/>
                </a:rPr>
                <a:t>ActivityManagerService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cs typeface="Century Gothic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40829" y="1417636"/>
              <a:ext cx="2359615" cy="65357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2">
                      <a:lumMod val="75000"/>
                    </a:schemeClr>
                  </a:solidFill>
                  <a:cs typeface="Century Gothic"/>
                </a:rPr>
                <a:t>BatteryStatsImpl.Uid.Pkg.Serv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cs typeface="Century Gothic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911683" y="2092761"/>
              <a:ext cx="562727" cy="153797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2794000" y="2092761"/>
              <a:ext cx="1801092" cy="153178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034947" y="2018253"/>
              <a:ext cx="985366" cy="7189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chemeClr val="accent4">
                      <a:lumMod val="75000"/>
                    </a:schemeClr>
                  </a:solidFill>
                  <a:cs typeface="Century Gothic"/>
                </a:rPr>
                <a:t>updateBg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8535" y="2092761"/>
              <a:ext cx="968033" cy="7189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solidFill>
                    <a:schemeClr val="accent4">
                      <a:lumMod val="75000"/>
                    </a:schemeClr>
                  </a:solidFill>
                  <a:cs typeface="Century Gothic"/>
                </a:rPr>
                <a:t>updateFg</a:t>
              </a:r>
              <a:endParaRPr lang="en-US" sz="1600" dirty="0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21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258945" y="1776977"/>
            <a:ext cx="7234881" cy="3120870"/>
            <a:chOff x="1451919" y="2850564"/>
            <a:chExt cx="7234881" cy="4161158"/>
          </a:xfrm>
        </p:grpSpPr>
        <p:sp>
          <p:nvSpPr>
            <p:cNvPr id="44" name="Rectangle 43"/>
            <p:cNvSpPr/>
            <p:nvPr/>
          </p:nvSpPr>
          <p:spPr>
            <a:xfrm>
              <a:off x="4532436" y="2850564"/>
              <a:ext cx="4154364" cy="339928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51919" y="5657505"/>
              <a:ext cx="3552006" cy="135421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cs typeface="Century Gothic"/>
                </a:rPr>
                <a:t>Intercept</a:t>
              </a:r>
              <a:r>
                <a:rPr lang="zh-CN" altLang="en-US" sz="2000" dirty="0" smtClean="0">
                  <a:solidFill>
                    <a:srgbClr val="000000"/>
                  </a:solidFill>
                  <a:cs typeface="Century Gothic"/>
                </a:rPr>
                <a:t> </a:t>
              </a:r>
              <a:r>
                <a:rPr lang="en-US" altLang="zh-CN" sz="2000" dirty="0" smtClean="0">
                  <a:solidFill>
                    <a:srgbClr val="000000"/>
                  </a:solidFill>
                  <a:cs typeface="Century Gothic"/>
                </a:rPr>
                <a:t>framework modules to suppress background activities on behalf of apps</a:t>
              </a:r>
              <a:r>
                <a:rPr lang="zh-CN" altLang="en-US" sz="2000" dirty="0" smtClean="0">
                  <a:solidFill>
                    <a:srgbClr val="000000"/>
                  </a:solidFill>
                  <a:cs typeface="Century Gothic"/>
                </a:rPr>
                <a:t> </a:t>
              </a:r>
              <a:endParaRPr lang="en-US" sz="2000" baseline="-25000" dirty="0" smtClean="0">
                <a:solidFill>
                  <a:srgbClr val="000000"/>
                </a:solidFill>
                <a:cs typeface="Century Gothic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22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Early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Evaluation </a:t>
            </a:r>
            <a:r>
              <a:rPr lang="en-US" dirty="0" smtClean="0">
                <a:latin typeface="+mn-lt"/>
              </a:rPr>
              <a:t>of HUSH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7537"/>
              </p:ext>
            </p:extLst>
          </p:nvPr>
        </p:nvGraphicFramePr>
        <p:xfrm>
          <a:off x="415637" y="1689995"/>
          <a:ext cx="8271166" cy="31013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44454"/>
                <a:gridCol w="1181678"/>
                <a:gridCol w="1181678"/>
                <a:gridCol w="1181678"/>
                <a:gridCol w="1181678"/>
              </a:tblGrid>
              <a:tr h="262223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User - 1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User - 2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2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Number of installed apps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73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52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2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Daily screen-on intervals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85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29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2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Daily</a:t>
                      </a:r>
                      <a:r>
                        <a:rPr lang="en-US" sz="1400" baseline="0" dirty="0" smtClean="0">
                          <a:latin typeface="+mn-lt"/>
                          <a:cs typeface="Century Gothic"/>
                        </a:rPr>
                        <a:t> screen-on time (min)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82.35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49.95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2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Daily suppressions by HUSH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4400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5543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223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Century Gothic"/>
                        </a:rPr>
                        <a:t>Android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Century Gothic"/>
                        </a:rPr>
                        <a:t>HUSH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Century Gothic"/>
                        </a:rPr>
                        <a:t>Android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Century Gothic"/>
                        </a:rPr>
                        <a:t>HUSH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rgbClr val="376092"/>
                    </a:solidFill>
                  </a:tcPr>
                </a:tc>
              </a:tr>
              <a:tr h="2622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Daily CPU</a:t>
                      </a:r>
                      <a:r>
                        <a:rPr lang="en-US" sz="1400" baseline="0" dirty="0" smtClean="0">
                          <a:latin typeface="+mn-lt"/>
                          <a:cs typeface="Century Gothic"/>
                        </a:rPr>
                        <a:t> busy time (min)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164.2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97.40</a:t>
                      </a:r>
                      <a:endParaRPr lang="en-US" sz="1400" dirty="0">
                        <a:solidFill>
                          <a:srgbClr val="008000"/>
                        </a:solidFill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60.81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27.24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622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Maintenance power (mA)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12.76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12.76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12.12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12.12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622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Avg. screen-off power (mA)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15.57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5.27 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3.19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2.18 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622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Avg. screen-on power (mA)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316.8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323.5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271.4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273.0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622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entury Gothic"/>
                        </a:rPr>
                        <a:t>Overall avg. power (mA)</a:t>
                      </a:r>
                      <a:endParaRPr lang="en-US" sz="1400" dirty="0">
                        <a:latin typeface="+mn-lt"/>
                        <a:cs typeface="Century Gothic"/>
                      </a:endParaRP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45.50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36.34 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27.32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18.99 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400" b="1" dirty="0">
                        <a:latin typeface="+mn-lt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5535714" y="3423711"/>
            <a:ext cx="914400" cy="370417"/>
          </a:xfrm>
          <a:prstGeom prst="wedgeRectCallout">
            <a:avLst>
              <a:gd name="adj1" fmla="val -20833"/>
              <a:gd name="adj2" fmla="val 939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Century Gothic"/>
              </a:rPr>
              <a:t>3x</a:t>
            </a:r>
            <a:endParaRPr lang="en-US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778044" y="3423711"/>
            <a:ext cx="908756" cy="370417"/>
          </a:xfrm>
          <a:prstGeom prst="wedgeRectCallout">
            <a:avLst>
              <a:gd name="adj1" fmla="val -20833"/>
              <a:gd name="adj2" fmla="val 939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Century Gothic"/>
              </a:rPr>
              <a:t>1.5x</a:t>
            </a:r>
            <a:endParaRPr lang="en-US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391377" y="4280740"/>
            <a:ext cx="914400" cy="370417"/>
          </a:xfrm>
          <a:prstGeom prst="wedgeRectCallout">
            <a:avLst>
              <a:gd name="adj1" fmla="val 65424"/>
              <a:gd name="adj2" fmla="val 5392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Century Gothic"/>
              </a:rPr>
              <a:t>1.3x</a:t>
            </a:r>
            <a:endParaRPr lang="en-US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863644" y="4280740"/>
            <a:ext cx="914400" cy="370417"/>
          </a:xfrm>
          <a:prstGeom prst="wedgeRectCallout">
            <a:avLst>
              <a:gd name="adj1" fmla="val 65018"/>
              <a:gd name="adj2" fmla="val 70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Century Gothic"/>
              </a:rPr>
              <a:t>1.4x</a:t>
            </a:r>
            <a:endParaRPr lang="en-US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6" y="1215747"/>
            <a:ext cx="7116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Century Gothic"/>
              </a:rPr>
              <a:t>2 Users: 3 days with original Android, 3 days with HUSH</a:t>
            </a:r>
            <a:endParaRPr lang="en-US" sz="2400" baseline="-25000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onclusion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+mn-lt"/>
              </a:rPr>
              <a:t>Energy measurement study in the wild</a:t>
            </a:r>
          </a:p>
          <a:p>
            <a:pPr lvl="1"/>
            <a:r>
              <a:rPr lang="en-US" sz="1800" dirty="0" smtClean="0">
                <a:latin typeface="+mn-lt"/>
              </a:rPr>
              <a:t>29% of daily energy due to background activities during screen-</a:t>
            </a:r>
            <a:r>
              <a:rPr lang="en-US" sz="1800" dirty="0" smtClean="0">
                <a:latin typeface="+mn-lt"/>
              </a:rPr>
              <a:t>off</a:t>
            </a:r>
            <a:endParaRPr lang="en-US" sz="18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Quantify usefulness </a:t>
            </a:r>
            <a:r>
              <a:rPr lang="en-US" sz="2400" dirty="0">
                <a:latin typeface="+mn-lt"/>
              </a:rPr>
              <a:t>of background </a:t>
            </a:r>
            <a:r>
              <a:rPr lang="en-US" sz="2400" dirty="0" smtClean="0">
                <a:latin typeface="+mn-lt"/>
              </a:rPr>
              <a:t>activities</a:t>
            </a:r>
          </a:p>
          <a:p>
            <a:pPr lvl="1"/>
            <a:r>
              <a:rPr lang="en-US" sz="1800" dirty="0">
                <a:latin typeface="+mn-lt"/>
              </a:rPr>
              <a:t>Background-Foreground </a:t>
            </a:r>
            <a:r>
              <a:rPr lang="en-US" sz="1800" dirty="0" smtClean="0">
                <a:latin typeface="+mn-lt"/>
              </a:rPr>
              <a:t>Correlation</a:t>
            </a:r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Usefulness is </a:t>
            </a:r>
            <a:r>
              <a:rPr lang="en-US" sz="2400" dirty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pp-dependent and user-</a:t>
            </a:r>
            <a:r>
              <a:rPr lang="en-US" sz="2400" dirty="0" smtClean="0">
                <a:latin typeface="+mn-lt"/>
              </a:rPr>
              <a:t>dependent</a:t>
            </a:r>
            <a:endParaRPr lang="en-US" sz="18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Screen-off energy optimizer: HUSH</a:t>
            </a:r>
          </a:p>
          <a:p>
            <a:pPr lvl="1"/>
            <a:r>
              <a:rPr lang="en-US" sz="1800" dirty="0" smtClean="0">
                <a:latin typeface="+mn-lt"/>
              </a:rPr>
              <a:t>Save 15.7% daily energy on average</a:t>
            </a:r>
          </a:p>
          <a:p>
            <a:pPr lvl="1"/>
            <a:r>
              <a:rPr lang="en-US" sz="1800" dirty="0" smtClean="0">
                <a:latin typeface="+mn-lt"/>
              </a:rPr>
              <a:t>Available at </a:t>
            </a:r>
            <a:r>
              <a:rPr lang="en-US" sz="1800" dirty="0">
                <a:latin typeface="+mn-lt"/>
                <a:hlinkClick r:id="rId3"/>
              </a:rPr>
              <a:t>https://github.com/hushnymous/</a:t>
            </a:r>
            <a:endParaRPr lang="en-US" sz="1800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3981"/>
            <a:ext cx="8229600" cy="85725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+mn-lt"/>
              </a:rPr>
              <a:t>Backup</a:t>
            </a:r>
            <a:endParaRPr lang="en-US" sz="7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7" y="0"/>
            <a:ext cx="3857625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HUSH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48" y="1203616"/>
            <a:ext cx="2744399" cy="3569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935" y="3620013"/>
            <a:ext cx="292388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Allow to disable </a:t>
            </a:r>
          </a:p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background suppression</a:t>
            </a:r>
            <a:endParaRPr lang="en-US" baseline="-25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473217" y="3014005"/>
            <a:ext cx="160188" cy="52833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5444" y="1212273"/>
            <a:ext cx="3277347" cy="3569278"/>
            <a:chOff x="5165437" y="1616364"/>
            <a:chExt cx="3277347" cy="47590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5437" y="1616364"/>
              <a:ext cx="2746322" cy="475903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65437" y="4011348"/>
              <a:ext cx="3277347" cy="861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Allow to adjust background 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suppression aggressiveness</a:t>
              </a:r>
              <a:endParaRPr lang="en-US" baseline="-25000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539526" y="3248670"/>
              <a:ext cx="160188" cy="704443"/>
            </a:xfrm>
            <a:prstGeom prst="straightConnector1">
              <a:avLst/>
            </a:prstGeom>
            <a:ln w="28575" cmpd="sng"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Energy Measurement </a:t>
            </a:r>
            <a:r>
              <a:rPr lang="en-US" dirty="0" smtClean="0">
                <a:latin typeface="+mn-lt"/>
              </a:rPr>
              <a:t>Study</a:t>
            </a:r>
            <a:endParaRPr lang="en-US" dirty="0">
              <a:latin typeface="+mn-lt"/>
            </a:endParaRPr>
          </a:p>
        </p:txBody>
      </p:sp>
      <p:graphicFrame>
        <p:nvGraphicFramePr>
          <p:cNvPr id="7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519494"/>
              </p:ext>
            </p:extLst>
          </p:nvPr>
        </p:nvGraphicFramePr>
        <p:xfrm>
          <a:off x="3791704" y="1480375"/>
          <a:ext cx="4739875" cy="914399"/>
        </p:xfrm>
        <a:graphic>
          <a:graphicData uri="http://schemas.openxmlformats.org/drawingml/2006/table">
            <a:tbl>
              <a:tblPr bandRow="1">
                <a:tableStyleId>{85BE263C-DBD7-4A20-BB59-AAB30ACAA65A}</a:tableStyleId>
              </a:tblPr>
              <a:tblGrid>
                <a:gridCol w="2501053"/>
                <a:gridCol w="2238822"/>
              </a:tblGrid>
              <a:tr h="2513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entury Gothic"/>
                          <a:cs typeface="Century Gothic"/>
                        </a:rPr>
                        <a:t>Devices (&gt; 10 days trace) </a:t>
                      </a:r>
                      <a:endParaRPr lang="en-US" sz="1400" dirty="0" smtClean="0">
                        <a:latin typeface="Century Gothic"/>
                        <a:cs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Century Gothic"/>
                          <a:cs typeface="Century Gothic"/>
                        </a:rPr>
                        <a:t>2000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131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  <a:latin typeface="Century Gothic"/>
                          <a:cs typeface="Century Gothic"/>
                        </a:rPr>
                        <a:t>Unique phone types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Galaxy</a:t>
                      </a:r>
                      <a:r>
                        <a:rPr lang="en-US" sz="1400" baseline="0" dirty="0" smtClean="0">
                          <a:latin typeface="Century Gothic"/>
                          <a:cs typeface="Century Gothic"/>
                        </a:rPr>
                        <a:t> S3 &amp; Galaxy S4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13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entury Gothic"/>
                          <a:cs typeface="Century Gothic"/>
                        </a:rPr>
                        <a:t>Median trace duration </a:t>
                      </a:r>
                      <a:endParaRPr lang="en-US" sz="1400" dirty="0" smtClean="0">
                        <a:latin typeface="Century Gothic"/>
                        <a:cs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r>
                        <a:rPr lang="en-US" sz="1400" kern="120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Century Gothic"/>
                          <a:cs typeface="Century Gothic"/>
                        </a:rPr>
                        <a:t>days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280649" y="4484840"/>
            <a:ext cx="7301999" cy="6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[1]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eStar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Energy Saver: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entury Gothic"/>
                <a:hlinkClick r:id="rId4"/>
              </a:rPr>
              <a:t>https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entury Gothic"/>
                <a:hlinkClick r:id="rId4"/>
              </a:rPr>
              <a:t>://play.google.com/store/apps/details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entury Gothic"/>
                <a:hlinkClick r:id="rId4"/>
              </a:rPr>
              <a:t>?id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entury Gothic"/>
                <a:hlinkClick r:id="rId4"/>
              </a:rPr>
              <a:t>=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entury Gothic"/>
                <a:hlinkClick r:id="rId4"/>
              </a:rPr>
              <a:t>com.mobileenerlytics.estar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[2]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Smartphone Energy Drain in the Wild: Analysis and Implications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Century Gothic"/>
              </a:rPr>
              <a:t>Sigmetrics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2015)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18818" y="1357911"/>
            <a:ext cx="2408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dk1"/>
                </a:solidFill>
                <a:cs typeface="Century Gothic"/>
              </a:rPr>
              <a:t>Trace statistics </a:t>
            </a:r>
            <a:r>
              <a:rPr lang="en-US" sz="2400" baseline="30000" dirty="0" smtClean="0">
                <a:solidFill>
                  <a:schemeClr val="dk1"/>
                </a:solidFill>
                <a:cs typeface="Century Gothic"/>
              </a:rPr>
              <a:t>[1]</a:t>
            </a:r>
            <a:r>
              <a:rPr lang="en-US" sz="2400" dirty="0" smtClean="0">
                <a:solidFill>
                  <a:schemeClr val="dk1"/>
                </a:solidFill>
                <a:cs typeface="Century Gothic"/>
              </a:rPr>
              <a:t>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7682" y="2513262"/>
            <a:ext cx="8773432" cy="1884483"/>
            <a:chOff x="257682" y="2382986"/>
            <a:chExt cx="8773432" cy="2014760"/>
          </a:xfrm>
        </p:grpSpPr>
        <p:sp>
          <p:nvSpPr>
            <p:cNvPr id="77" name="Rectangle 76"/>
            <p:cNvSpPr/>
            <p:nvPr/>
          </p:nvSpPr>
          <p:spPr>
            <a:xfrm>
              <a:off x="2555456" y="2885837"/>
              <a:ext cx="136015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  <a:cs typeface="Century Gothic"/>
                </a:rPr>
                <a:t>CPU 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66905" y="2885837"/>
              <a:ext cx="136015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GPU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846126" y="2885837"/>
              <a:ext cx="136015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Screen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5456" y="3374425"/>
              <a:ext cx="136015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dk1"/>
                  </a:solidFill>
                  <a:cs typeface="Century Gothic"/>
                </a:rPr>
                <a:t>WiFi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166905" y="3384666"/>
              <a:ext cx="136015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3G/LTE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55456" y="3852981"/>
              <a:ext cx="1360153" cy="5447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err="1" smtClean="0">
                  <a:solidFill>
                    <a:schemeClr val="dk1"/>
                  </a:solidFill>
                  <a:cs typeface="Century Gothic"/>
                </a:rPr>
                <a:t>WiFi</a:t>
              </a:r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 </a:t>
              </a:r>
              <a:endParaRPr lang="en-US" dirty="0">
                <a:solidFill>
                  <a:schemeClr val="dk1"/>
                </a:solidFill>
                <a:cs typeface="Century Gothic"/>
              </a:endParaRPr>
            </a:p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beacon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66905" y="3852981"/>
              <a:ext cx="1360153" cy="5447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err="1" smtClean="0">
                  <a:solidFill>
                    <a:schemeClr val="dk1"/>
                  </a:solidFill>
                  <a:cs typeface="Century Gothic"/>
                </a:rPr>
                <a:t>WiFi</a:t>
              </a:r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scan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846126" y="3852890"/>
              <a:ext cx="1360153" cy="5447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Cellular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paging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454583" y="3852140"/>
              <a:ext cx="1576531" cy="5447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SOC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dk1"/>
                  </a:solidFill>
                  <a:cs typeface="Century Gothic"/>
                </a:rPr>
                <a:t>suspension</a:t>
              </a:r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5058" y="2885837"/>
              <a:ext cx="1813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dk1"/>
                  </a:solidFill>
                  <a:cs typeface="Century Gothic"/>
                </a:rPr>
                <a:t>Utilization-based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57682" y="3374426"/>
              <a:ext cx="2160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dk1"/>
                  </a:solidFill>
                  <a:cs typeface="Century Gothic"/>
                </a:rPr>
                <a:t>Finite</a:t>
              </a:r>
              <a:r>
                <a:rPr lang="zh-CN" altLang="en-US" b="1" dirty="0" smtClean="0">
                  <a:solidFill>
                    <a:schemeClr val="dk1"/>
                  </a:solidFill>
                  <a:cs typeface="Century Gothic"/>
                </a:rPr>
                <a:t> </a:t>
              </a:r>
              <a:r>
                <a:rPr lang="en-US" b="1" dirty="0" smtClean="0">
                  <a:solidFill>
                    <a:schemeClr val="dk1"/>
                  </a:solidFill>
                  <a:cs typeface="Century Gothic"/>
                </a:rPr>
                <a:t>State</a:t>
              </a:r>
              <a:r>
                <a:rPr lang="zh-CN" altLang="en-US" b="1" dirty="0" smtClean="0">
                  <a:solidFill>
                    <a:schemeClr val="dk1"/>
                  </a:solidFill>
                  <a:cs typeface="Century Gothic"/>
                </a:rPr>
                <a:t> </a:t>
              </a:r>
              <a:r>
                <a:rPr lang="en-US" b="1" dirty="0" smtClean="0">
                  <a:solidFill>
                    <a:schemeClr val="dk1"/>
                  </a:solidFill>
                  <a:cs typeface="Century Gothic"/>
                </a:rPr>
                <a:t>Machine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73635" y="3923536"/>
              <a:ext cx="104476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 smtClean="0">
                  <a:solidFill>
                    <a:schemeClr val="dk1"/>
                  </a:solidFill>
                  <a:cs typeface="Century Gothic"/>
                </a:rPr>
                <a:t>Constant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818" y="2382986"/>
              <a:ext cx="3136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dk1"/>
                  </a:solidFill>
                  <a:cs typeface="Century Gothic"/>
                </a:rPr>
                <a:t>Hybrid power model </a:t>
              </a:r>
              <a:r>
                <a:rPr lang="en-US" sz="2400" baseline="30000" dirty="0" smtClean="0">
                  <a:solidFill>
                    <a:schemeClr val="dk1"/>
                  </a:solidFill>
                  <a:cs typeface="Century Gothic"/>
                </a:rPr>
                <a:t>[2]</a:t>
              </a:r>
              <a:r>
                <a:rPr lang="en-US" sz="2400" dirty="0" smtClean="0">
                  <a:solidFill>
                    <a:schemeClr val="dk1"/>
                  </a:solidFill>
                  <a:cs typeface="Century Gothic"/>
                </a:rPr>
                <a:t>:</a:t>
              </a:r>
              <a:endParaRPr lang="en-US" sz="24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0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Energy Measurement Study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33478902"/>
              </p:ext>
            </p:extLst>
          </p:nvPr>
        </p:nvGraphicFramePr>
        <p:xfrm>
          <a:off x="582580" y="1377199"/>
          <a:ext cx="8104220" cy="246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69999" y="1255890"/>
            <a:ext cx="5179978" cy="3244958"/>
            <a:chOff x="1269999" y="1255890"/>
            <a:chExt cx="5179978" cy="3244958"/>
          </a:xfrm>
        </p:grpSpPr>
        <p:sp>
          <p:nvSpPr>
            <p:cNvPr id="10" name="Pie 9"/>
            <p:cNvSpPr>
              <a:spLocks noChangeAspect="1"/>
            </p:cNvSpPr>
            <p:nvPr/>
          </p:nvSpPr>
          <p:spPr>
            <a:xfrm>
              <a:off x="1269999" y="1255890"/>
              <a:ext cx="2783595" cy="2743200"/>
            </a:xfrm>
            <a:prstGeom prst="pie">
              <a:avLst>
                <a:gd name="adj1" fmla="val 16186455"/>
                <a:gd name="adj2" fmla="val 4500977"/>
              </a:avLst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8202" y="4100738"/>
              <a:ext cx="2511775" cy="400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cs typeface="Century Gothic"/>
                </a:rPr>
                <a:t>46% screen-off energy</a:t>
              </a:r>
              <a:endParaRPr lang="en-US" sz="2000" dirty="0">
                <a:solidFill>
                  <a:schemeClr val="tx1"/>
                </a:solidFill>
                <a:cs typeface="Century Gothic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3700496" y="3533808"/>
              <a:ext cx="353098" cy="46528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Energy Measurement Study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36173293"/>
              </p:ext>
            </p:extLst>
          </p:nvPr>
        </p:nvGraphicFramePr>
        <p:xfrm>
          <a:off x="582580" y="1377199"/>
          <a:ext cx="8104220" cy="246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ie 9"/>
          <p:cNvSpPr>
            <a:spLocks noChangeAspect="1"/>
          </p:cNvSpPr>
          <p:nvPr/>
        </p:nvSpPr>
        <p:spPr>
          <a:xfrm>
            <a:off x="1269999" y="1255890"/>
            <a:ext cx="2783595" cy="2743200"/>
          </a:xfrm>
          <a:prstGeom prst="pie">
            <a:avLst>
              <a:gd name="adj1" fmla="val 16186455"/>
              <a:gd name="adj2" fmla="val 19879476"/>
            </a:avLst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0087" y="3975969"/>
            <a:ext cx="342335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cs typeface="Century Gothic"/>
              </a:rPr>
              <a:t>17% maintenance energy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426807" y="2215448"/>
            <a:ext cx="1131082" cy="16227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Energy Measurement Study</a:t>
            </a:r>
            <a:endParaRPr lang="en-US" dirty="0">
              <a:latin typeface="+mn-lt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219202285"/>
              </p:ext>
            </p:extLst>
          </p:nvPr>
        </p:nvGraphicFramePr>
        <p:xfrm>
          <a:off x="582580" y="1377199"/>
          <a:ext cx="8104220" cy="246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Pie 18"/>
          <p:cNvSpPr>
            <a:spLocks noChangeAspect="1"/>
          </p:cNvSpPr>
          <p:nvPr/>
        </p:nvSpPr>
        <p:spPr>
          <a:xfrm>
            <a:off x="1255888" y="1241779"/>
            <a:ext cx="2783595" cy="2743200"/>
          </a:xfrm>
          <a:prstGeom prst="pie">
            <a:avLst>
              <a:gd name="adj1" fmla="val 19898710"/>
              <a:gd name="adj2" fmla="val 4563229"/>
            </a:avLst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5789" y="4188350"/>
            <a:ext cx="376321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cs typeface="Century Gothic"/>
              </a:rPr>
              <a:t>2</a:t>
            </a:r>
            <a:r>
              <a:rPr lang="en-US" sz="2000" dirty="0">
                <a:solidFill>
                  <a:schemeClr val="tx1"/>
                </a:solidFill>
                <a:cs typeface="Century Gothic"/>
              </a:rPr>
              <a:t>9</a:t>
            </a:r>
            <a:r>
              <a:rPr lang="en-US" sz="2000" dirty="0" smtClean="0">
                <a:solidFill>
                  <a:schemeClr val="tx1"/>
                </a:solidFill>
                <a:cs typeface="Century Gothic"/>
              </a:rPr>
              <a:t>% energy due to background activities during screen-off</a:t>
            </a:r>
            <a:endParaRPr lang="en-US" sz="2000" dirty="0">
              <a:solidFill>
                <a:schemeClr val="tx1"/>
              </a:solidFill>
              <a:cs typeface="Century Gothic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37556" y="3789933"/>
            <a:ext cx="155222" cy="3701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819313" y="3970868"/>
            <a:ext cx="4332110" cy="1015663"/>
            <a:chOff x="4021667" y="5067155"/>
            <a:chExt cx="4332110" cy="1015663"/>
          </a:xfrm>
        </p:grpSpPr>
        <p:sp>
          <p:nvSpPr>
            <p:cNvPr id="23" name="TextBox 22"/>
            <p:cNvSpPr txBox="1"/>
            <p:nvPr/>
          </p:nvSpPr>
          <p:spPr>
            <a:xfrm>
              <a:off x="4657870" y="5067155"/>
              <a:ext cx="3695907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en-US" altLang="zh-CN" sz="2000" dirty="0" smtClean="0">
                  <a:solidFill>
                    <a:srgbClr val="000000"/>
                  </a:solidFill>
                  <a:cs typeface="Century Gothic"/>
                </a:rPr>
                <a:t>R</a:t>
              </a:r>
              <a:r>
                <a:rPr lang="en-US" altLang="zh-CN" sz="2000" dirty="0" smtClean="0">
                  <a:solidFill>
                    <a:schemeClr val="tx1"/>
                  </a:solidFill>
                  <a:cs typeface="Century Gothic"/>
                </a:rPr>
                <a:t>educe</a:t>
              </a:r>
              <a:r>
                <a:rPr lang="zh-CN" altLang="en-US" sz="2000" dirty="0" smtClean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en-US" altLang="zh-CN" sz="2000" dirty="0" smtClean="0">
                  <a:solidFill>
                    <a:schemeClr val="tx1"/>
                  </a:solidFill>
                  <a:cs typeface="Century Gothic"/>
                </a:rPr>
                <a:t>energy</a:t>
              </a:r>
              <a:r>
                <a:rPr lang="zh-CN" altLang="en-US" sz="2000" dirty="0" smtClean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en-US" altLang="zh-CN" sz="2000" dirty="0" smtClean="0">
                  <a:solidFill>
                    <a:schemeClr val="tx1"/>
                  </a:solidFill>
                  <a:cs typeface="Century Gothic"/>
                </a:rPr>
                <a:t>by optimizing </a:t>
              </a:r>
              <a:r>
                <a:rPr lang="en-US" altLang="zh-CN" sz="2000" b="1" dirty="0" smtClean="0">
                  <a:solidFill>
                    <a:schemeClr val="tx1"/>
                  </a:solidFill>
                  <a:cs typeface="Century Gothic"/>
                </a:rPr>
                <a:t>background</a:t>
              </a:r>
              <a:r>
                <a:rPr lang="zh-CN" altLang="en-US" sz="2000" b="1" dirty="0" smtClean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en-US" altLang="zh-CN" sz="2000" b="1" dirty="0" smtClean="0">
                  <a:solidFill>
                    <a:schemeClr val="tx1"/>
                  </a:solidFill>
                  <a:cs typeface="Century Gothic"/>
                </a:rPr>
                <a:t>activities</a:t>
              </a:r>
              <a:r>
                <a:rPr lang="zh-CN" altLang="en-US" sz="2000" dirty="0" smtClean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en-US" altLang="zh-CN" sz="2000" dirty="0" smtClean="0">
                  <a:solidFill>
                    <a:schemeClr val="tx1"/>
                  </a:solidFill>
                  <a:cs typeface="Century Gothic"/>
                </a:rPr>
                <a:t>during</a:t>
              </a:r>
              <a:r>
                <a:rPr lang="zh-CN" altLang="en-US" sz="2000" dirty="0" smtClean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en-US" altLang="zh-CN" sz="2000" dirty="0" smtClean="0">
                  <a:solidFill>
                    <a:schemeClr val="tx1"/>
                  </a:solidFill>
                  <a:cs typeface="Century Gothic"/>
                </a:rPr>
                <a:t>screen-off</a:t>
              </a:r>
              <a:endParaRPr lang="en-US" sz="2000" dirty="0">
                <a:solidFill>
                  <a:schemeClr val="tx1"/>
                </a:solidFill>
                <a:cs typeface="Century Gothic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021667" y="5503335"/>
              <a:ext cx="578555" cy="28222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Screen-off Activities</a:t>
            </a:r>
            <a:endParaRPr lang="en-US" dirty="0">
              <a:latin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44537" y="1369045"/>
            <a:ext cx="7601847" cy="914400"/>
            <a:chOff x="1044537" y="1651000"/>
            <a:chExt cx="7601847" cy="9144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537" y="1651000"/>
              <a:ext cx="914400" cy="9144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2973" y="1651000"/>
              <a:ext cx="914400" cy="9144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9356" y="1651000"/>
              <a:ext cx="914400" cy="9144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227332" y="1986955"/>
              <a:ext cx="2419052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cs typeface="Century Gothic"/>
                </a:rPr>
                <a:t>Pre-fetch updates</a:t>
              </a:r>
              <a:endParaRPr lang="en-US" sz="2400" dirty="0">
                <a:solidFill>
                  <a:srgbClr val="000000"/>
                </a:solidFill>
                <a:cs typeface="Century Gothic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40628" y="2472718"/>
            <a:ext cx="7514816" cy="1140210"/>
            <a:chOff x="940628" y="3194629"/>
            <a:chExt cx="7514816" cy="114021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628" y="3194629"/>
              <a:ext cx="1140210" cy="114021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195" y="3372495"/>
              <a:ext cx="822960" cy="82296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25821" y="3413543"/>
              <a:ext cx="820210" cy="82021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227332" y="3632153"/>
              <a:ext cx="2228112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cs typeface="Century Gothic"/>
                </a:rPr>
                <a:t>Notifications</a:t>
              </a:r>
              <a:endParaRPr lang="en-US" sz="2400" dirty="0">
                <a:solidFill>
                  <a:srgbClr val="000000"/>
                </a:solidFill>
                <a:cs typeface="Century Gothic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79172" y="3845661"/>
            <a:ext cx="7909605" cy="893689"/>
            <a:chOff x="1079172" y="4950275"/>
            <a:chExt cx="7909605" cy="89368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9172" y="4973365"/>
              <a:ext cx="814281" cy="8142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16063" y="4996455"/>
              <a:ext cx="837371" cy="8373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89356" y="4950275"/>
              <a:ext cx="883551" cy="883551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880422" y="5012967"/>
              <a:ext cx="3108355" cy="8309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cs typeface="Century Gothic"/>
                </a:rPr>
                <a:t>Non-touch based</a:t>
              </a:r>
              <a:r>
                <a:rPr lang="zh-CN" altLang="en-US" sz="2400" dirty="0" smtClean="0">
                  <a:solidFill>
                    <a:srgbClr val="000000"/>
                  </a:solidFill>
                  <a:cs typeface="Century Gothic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cs typeface="Century Gothic"/>
                </a:rPr>
                <a:t>user interactions</a:t>
              </a:r>
              <a:endParaRPr lang="en-US" sz="2400" dirty="0">
                <a:solidFill>
                  <a:srgbClr val="000000"/>
                </a:solidFill>
                <a:cs typeface="Century Gothic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1568" y="2026733"/>
            <a:ext cx="3741855" cy="1629691"/>
            <a:chOff x="2011568" y="2352715"/>
            <a:chExt cx="3741855" cy="162969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40344" y="3616646"/>
              <a:ext cx="313079" cy="36576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78596" y="2352715"/>
              <a:ext cx="313079" cy="36576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78596" y="3616646"/>
              <a:ext cx="313079" cy="36576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11568" y="2352715"/>
              <a:ext cx="313079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2016787" y="1973003"/>
            <a:ext cx="3741854" cy="2864687"/>
            <a:chOff x="2016787" y="2283445"/>
            <a:chExt cx="3741854" cy="286468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40345" y="2283445"/>
              <a:ext cx="313078" cy="36576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45563" y="4782372"/>
              <a:ext cx="313078" cy="36576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83815" y="4782372"/>
              <a:ext cx="313078" cy="36576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16787" y="3572884"/>
              <a:ext cx="313078" cy="36576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16787" y="4782372"/>
              <a:ext cx="313078" cy="36576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2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578" y="205979"/>
            <a:ext cx="7539789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Current Solutions to Disable Screen-off Activities</a:t>
            </a:r>
            <a:endParaRPr lang="en-US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99143" y="1465818"/>
            <a:ext cx="2364758" cy="1206235"/>
            <a:chOff x="2199143" y="1516415"/>
            <a:chExt cx="2364758" cy="1206235"/>
          </a:xfrm>
        </p:grpSpPr>
        <p:sp>
          <p:nvSpPr>
            <p:cNvPr id="25" name="TextBox 24"/>
            <p:cNvSpPr txBox="1"/>
            <p:nvPr/>
          </p:nvSpPr>
          <p:spPr>
            <a:xfrm>
              <a:off x="3078920" y="1516415"/>
              <a:ext cx="531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cs typeface="Century Gothic"/>
                </a:rPr>
                <a:t>iOS</a:t>
              </a:r>
              <a:endParaRPr lang="en-US" sz="2200" dirty="0">
                <a:cs typeface="Century Gothic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5058" y="1881402"/>
              <a:ext cx="2103120" cy="84124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199143" y="2324361"/>
              <a:ext cx="2364758" cy="39174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32905" y="1479929"/>
            <a:ext cx="2283360" cy="1574774"/>
            <a:chOff x="5032905" y="1530526"/>
            <a:chExt cx="2283360" cy="1574774"/>
          </a:xfrm>
        </p:grpSpPr>
        <p:sp>
          <p:nvSpPr>
            <p:cNvPr id="29" name="TextBox 28"/>
            <p:cNvSpPr txBox="1"/>
            <p:nvPr/>
          </p:nvSpPr>
          <p:spPr>
            <a:xfrm>
              <a:off x="5459483" y="1530526"/>
              <a:ext cx="1020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cs typeface="Century Gothic"/>
                </a:rPr>
                <a:t>Android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2905" y="1881402"/>
              <a:ext cx="2103120" cy="122389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5593067" y="2114877"/>
              <a:ext cx="1723198" cy="27162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55458" y="2929430"/>
            <a:ext cx="2103120" cy="1624278"/>
            <a:chOff x="6442570" y="3502818"/>
            <a:chExt cx="2103120" cy="162427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2570" y="3865224"/>
              <a:ext cx="2103120" cy="126187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023137" y="3502818"/>
              <a:ext cx="630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cs typeface="Century Gothic"/>
                </a:rPr>
                <a:t>Yelp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1971" y="2929430"/>
            <a:ext cx="2103120" cy="2077316"/>
            <a:chOff x="469083" y="3502818"/>
            <a:chExt cx="2103120" cy="207731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083" y="3860660"/>
              <a:ext cx="2103120" cy="171947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170273" y="3502818"/>
              <a:ext cx="531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cs typeface="Century Gothic"/>
                </a:rPr>
                <a:t>iOS</a:t>
              </a:r>
              <a:endParaRPr lang="en-US" sz="2200" dirty="0">
                <a:cs typeface="Century Gothic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31306" y="1703806"/>
            <a:ext cx="5184959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cs typeface="Century Gothic"/>
              </a:rPr>
              <a:t>D</a:t>
            </a:r>
            <a:r>
              <a:rPr lang="en-US" sz="2200" dirty="0" smtClean="0">
                <a:solidFill>
                  <a:schemeClr val="tx1"/>
                </a:solidFill>
                <a:cs typeface="Century Gothic"/>
              </a:rPr>
              <a:t>isable useful background activities, affecting user experience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439973" y="2929430"/>
            <a:ext cx="2476259" cy="2150578"/>
            <a:chOff x="3327085" y="3502818"/>
            <a:chExt cx="2476259" cy="215057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0568" y="3865224"/>
              <a:ext cx="2103120" cy="176094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3889500" y="3502818"/>
              <a:ext cx="1020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cs typeface="Century Gothic"/>
                </a:rPr>
                <a:t>Android</a:t>
              </a:r>
              <a:endParaRPr lang="en-US" sz="2200" dirty="0" smtClean="0">
                <a:cs typeface="Century Gothic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327085" y="5116211"/>
              <a:ext cx="2476259" cy="53718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199143" y="3719753"/>
            <a:ext cx="5184958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cs typeface="Century Gothic"/>
              </a:rPr>
              <a:t>Too cumbersome for users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3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Our Goal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606" y="1745768"/>
            <a:ext cx="777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Century Gothic"/>
              </a:rPr>
              <a:t>Automatically</a:t>
            </a:r>
            <a:r>
              <a:rPr lang="zh-CN" altLang="en-US" sz="32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US" altLang="zh-CN" sz="3200" dirty="0" smtClean="0">
                <a:cs typeface="Century Gothic"/>
              </a:rPr>
              <a:t>s</a:t>
            </a:r>
            <a:r>
              <a:rPr lang="en-US" sz="3200" dirty="0" smtClean="0">
                <a:cs typeface="Century Gothic"/>
              </a:rPr>
              <a:t>uppress</a:t>
            </a:r>
            <a:r>
              <a:rPr lang="zh-CN" altLang="en-US" sz="3200" dirty="0" smtClean="0">
                <a:cs typeface="Century Gothic"/>
              </a:rPr>
              <a:t> </a:t>
            </a:r>
            <a:r>
              <a:rPr lang="en-US" sz="3200" dirty="0" smtClean="0">
                <a:cs typeface="Century Gothic"/>
              </a:rPr>
              <a:t>background </a:t>
            </a:r>
            <a:r>
              <a:rPr lang="en-US" sz="3200" dirty="0" smtClean="0">
                <a:cs typeface="Century Gothic"/>
              </a:rPr>
              <a:t>activities</a:t>
            </a:r>
            <a:r>
              <a:rPr lang="zh-CN" altLang="en-US" sz="3200" dirty="0" smtClean="0">
                <a:cs typeface="Century Gothic"/>
              </a:rPr>
              <a:t> </a:t>
            </a:r>
            <a:r>
              <a:rPr lang="en-US" altLang="zh-CN" sz="3200" dirty="0" smtClean="0">
                <a:cs typeface="Century Gothic"/>
              </a:rPr>
              <a:t>during</a:t>
            </a:r>
            <a:r>
              <a:rPr lang="zh-CN" altLang="en-US" sz="3200" dirty="0" smtClean="0">
                <a:cs typeface="Century Gothic"/>
              </a:rPr>
              <a:t> </a:t>
            </a:r>
            <a:r>
              <a:rPr lang="en-US" altLang="zh-CN" sz="3200" dirty="0" smtClean="0">
                <a:cs typeface="Century Gothic"/>
              </a:rPr>
              <a:t>screen-off</a:t>
            </a:r>
            <a:r>
              <a:rPr lang="zh-CN" altLang="en-US" sz="3200" dirty="0" smtClean="0">
                <a:cs typeface="Century Gothic"/>
              </a:rPr>
              <a:t> </a:t>
            </a:r>
            <a:r>
              <a:rPr lang="en-US" altLang="zh-CN" sz="3200" dirty="0" smtClean="0">
                <a:cs typeface="Century Gothic"/>
              </a:rPr>
              <a:t>that</a:t>
            </a:r>
            <a:r>
              <a:rPr lang="zh-CN" altLang="en-US" sz="3200" dirty="0" smtClean="0">
                <a:cs typeface="Century Gothic"/>
              </a:rPr>
              <a:t> </a:t>
            </a:r>
            <a:r>
              <a:rPr lang="en-US" altLang="zh-CN" sz="3200" dirty="0" smtClean="0">
                <a:cs typeface="Century Gothic"/>
              </a:rPr>
              <a:t>are</a:t>
            </a:r>
            <a:r>
              <a:rPr lang="zh-CN" altLang="en-US" sz="3200" dirty="0" smtClean="0">
                <a:cs typeface="Century Gothic"/>
              </a:rPr>
              <a:t> </a:t>
            </a:r>
            <a:r>
              <a:rPr lang="en-US" altLang="zh-CN" sz="3200" b="1" dirty="0" smtClean="0">
                <a:cs typeface="Century Gothic"/>
              </a:rPr>
              <a:t>not</a:t>
            </a:r>
            <a:r>
              <a:rPr lang="zh-CN" altLang="en-US" sz="3200" b="1" dirty="0" smtClean="0">
                <a:cs typeface="Century Gothic"/>
              </a:rPr>
              <a:t> </a:t>
            </a:r>
            <a:r>
              <a:rPr lang="en-US" altLang="zh-CN" sz="3200" b="1" dirty="0" smtClean="0">
                <a:cs typeface="Century Gothic"/>
              </a:rPr>
              <a:t>useful</a:t>
            </a:r>
            <a:r>
              <a:rPr lang="zh-CN" altLang="en-US" sz="3200" b="1" dirty="0" smtClean="0">
                <a:cs typeface="Century Gothic"/>
              </a:rPr>
              <a:t> </a:t>
            </a:r>
            <a:r>
              <a:rPr lang="en-US" altLang="zh-CN" sz="3200" dirty="0" smtClean="0">
                <a:cs typeface="Century Gothic"/>
              </a:rPr>
              <a:t>to</a:t>
            </a:r>
            <a:r>
              <a:rPr lang="zh-CN" altLang="en-US" sz="3200" dirty="0" smtClean="0">
                <a:cs typeface="Century Gothic"/>
              </a:rPr>
              <a:t> </a:t>
            </a:r>
            <a:r>
              <a:rPr lang="en-US" altLang="zh-CN" sz="3200" dirty="0" smtClean="0">
                <a:cs typeface="Century Gothic"/>
              </a:rPr>
              <a:t>users</a:t>
            </a:r>
            <a:r>
              <a:rPr lang="zh-CN" altLang="en-US" sz="3200" dirty="0" smtClean="0">
                <a:cs typeface="Century Gothic"/>
              </a:rPr>
              <a:t> </a:t>
            </a:r>
            <a:endParaRPr lang="en-US" sz="3200" dirty="0" smtClean="0"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3128662"/>
            <a:ext cx="1765300" cy="1854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7E5E-F77E-E14A-AA8E-91DE25D3F7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5.7|27.6|16.2|41.2|9|3.8|2.4|3.8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8|8.1|21.1|1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.7|1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0.9|5.1|3.3|4|8.8|17.3|9.9|10.7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9|1.7|9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3.4|1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5.9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2.7|12.1|13.4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5.3|4.8|13|14.7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54.3|14.3|1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7.4|3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5.7|27.6|16.2|41.2|9|3.8|2.4|3.8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13684</TotalTime>
  <Words>866</Words>
  <Application>Microsoft Macintosh PowerPoint</Application>
  <PresentationFormat>On-screen Show (16:9)</PresentationFormat>
  <Paragraphs>271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Equation</vt:lpstr>
      <vt:lpstr>Microsoft Equation</vt:lpstr>
      <vt:lpstr>Smartphone Background Activities  in the Wild:  Origin, Energy Drain, and Optimization  </vt:lpstr>
      <vt:lpstr>PowerPoint Presentation</vt:lpstr>
      <vt:lpstr>Energy Measurement Study</vt:lpstr>
      <vt:lpstr>Energy Measurement Study</vt:lpstr>
      <vt:lpstr>Energy Measurement Study</vt:lpstr>
      <vt:lpstr>Energy Measurement Study</vt:lpstr>
      <vt:lpstr>Screen-off Activities</vt:lpstr>
      <vt:lpstr>Current Solutions to Disable Screen-off Activities</vt:lpstr>
      <vt:lpstr>Our Goal</vt:lpstr>
      <vt:lpstr>Key Hypothesis</vt:lpstr>
      <vt:lpstr>Outline</vt:lpstr>
      <vt:lpstr>Quantify Usefulness: Background-Foreground Correlation (BFC)</vt:lpstr>
      <vt:lpstr>BFC of 2000-User Traces</vt:lpstr>
      <vt:lpstr>Prediction-based Online Algorithm</vt:lpstr>
      <vt:lpstr>Evaluation Metrics</vt:lpstr>
      <vt:lpstr>Evaluation of Prediction-based Online Algorithm</vt:lpstr>
      <vt:lpstr>Analysis of High Staleness</vt:lpstr>
      <vt:lpstr>Exponential Backoff Algorithm</vt:lpstr>
      <vt:lpstr>Exponential Backoff Algorithm</vt:lpstr>
      <vt:lpstr>Evaluation of Exponential Backoff Algorithm</vt:lpstr>
      <vt:lpstr>Architecture of HUSH</vt:lpstr>
      <vt:lpstr>Early Evaluation of HUSH</vt:lpstr>
      <vt:lpstr>Conclusion</vt:lpstr>
      <vt:lpstr>Backup</vt:lpstr>
      <vt:lpstr>PowerPoint Presentation</vt:lpstr>
      <vt:lpstr>Features of HUSH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Xiaomeng Chen</dc:creator>
  <cp:lastModifiedBy>Xiaomeng Chen</cp:lastModifiedBy>
  <cp:revision>1244</cp:revision>
  <cp:lastPrinted>2015-08-30T15:29:03Z</cp:lastPrinted>
  <dcterms:created xsi:type="dcterms:W3CDTF">2015-08-27T15:17:31Z</dcterms:created>
  <dcterms:modified xsi:type="dcterms:W3CDTF">2015-09-06T21:41:32Z</dcterms:modified>
</cp:coreProperties>
</file>